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4"/>
  </p:sldMasterIdLst>
  <p:notesMasterIdLst>
    <p:notesMasterId r:id="rId28"/>
  </p:notesMasterIdLst>
  <p:handoutMasterIdLst>
    <p:handoutMasterId r:id="rId29"/>
  </p:handoutMasterIdLst>
  <p:sldIdLst>
    <p:sldId id="648" r:id="rId5"/>
    <p:sldId id="649" r:id="rId6"/>
    <p:sldId id="659" r:id="rId7"/>
    <p:sldId id="695" r:id="rId8"/>
    <p:sldId id="677" r:id="rId9"/>
    <p:sldId id="696" r:id="rId10"/>
    <p:sldId id="678" r:id="rId11"/>
    <p:sldId id="679" r:id="rId12"/>
    <p:sldId id="680" r:id="rId13"/>
    <p:sldId id="682" r:id="rId14"/>
    <p:sldId id="699" r:id="rId15"/>
    <p:sldId id="681" r:id="rId16"/>
    <p:sldId id="688" r:id="rId17"/>
    <p:sldId id="683" r:id="rId18"/>
    <p:sldId id="693" r:id="rId19"/>
    <p:sldId id="698" r:id="rId20"/>
    <p:sldId id="700" r:id="rId21"/>
    <p:sldId id="701" r:id="rId22"/>
    <p:sldId id="702" r:id="rId23"/>
    <p:sldId id="691" r:id="rId24"/>
    <p:sldId id="690" r:id="rId25"/>
    <p:sldId id="692" r:id="rId26"/>
    <p:sldId id="694" r:id="rId27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BA0B3"/>
    <a:srgbClr val="0096FF"/>
    <a:srgbClr val="FF91D3"/>
    <a:srgbClr val="73FEFF"/>
    <a:srgbClr val="00FA00"/>
    <a:srgbClr val="0432FF"/>
    <a:srgbClr val="FF9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9C7853C-536D-4A76-A0AE-DD22124D55A5}" styleName="Stile con tema 1 - Colore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A111915-BE36-4E01-A7E5-04B1672EAD32}" styleName="Stile chiaro 2 - Colore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17292A2E-F333-43FB-9621-5CBBE7FDCDCB}" styleName="Stile chiaro 2 - Colore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72833802-FEF1-4C79-8D5D-14CF1EAF98D9}" styleName="Stile chiaro 2 - Color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00A15C55-8517-42AA-B614-E9B94910E393}" styleName="Stile medio 2 - Colore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237" autoAdjust="0"/>
    <p:restoredTop sz="94374" autoAdjust="0"/>
  </p:normalViewPr>
  <p:slideViewPr>
    <p:cSldViewPr snapToGrid="0" showGuides="1">
      <p:cViewPr varScale="1">
        <p:scale>
          <a:sx n="98" d="100"/>
          <a:sy n="98" d="100"/>
        </p:scale>
        <p:origin x="546" y="7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86" d="100"/>
          <a:sy n="86" d="100"/>
        </p:scale>
        <p:origin x="3928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58C4F7D4-31C8-EA44-93DE-DFE07D87A93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 dirty="0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9368338A-A53B-EF43-8DC4-A0593BBBE63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7AACDE-531D-3843-97F8-3EB027CF7C0E}" type="datetimeFigureOut">
              <a:rPr lang="it-IT" smtClean="0"/>
              <a:t>03/07/2020</a:t>
            </a:fld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8F018DE1-A980-CB4E-B16A-24CB52B1505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1F9BE32-CF10-6042-A424-131D6B3BE91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D869B0-FFD3-B044-B93B-C80823F1D0B3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8798820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 dirty="0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6DC343-D87B-475A-9866-1249F2FAEF4C}" type="datetimeFigureOut">
              <a:rPr lang="it-IT" smtClean="0"/>
              <a:t>03/07/2020</a:t>
            </a:fld>
            <a:endParaRPr lang="it-IT" dirty="0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 dirty="0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6A8355-E0CA-426E-89E3-954DB765D4F4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3401622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6A8355-E0CA-426E-89E3-954DB765D4F4}" type="slidenum">
              <a:rPr lang="it-IT" smtClean="0"/>
              <a:t>1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6454848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algn="just">
              <a:spcBef>
                <a:spcPts val="1200"/>
              </a:spcBef>
            </a:pP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6A8355-E0CA-426E-89E3-954DB765D4F4}" type="slidenum">
              <a:rPr lang="it-IT" smtClean="0"/>
              <a:t>10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9757968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algn="just">
              <a:spcBef>
                <a:spcPts val="1200"/>
              </a:spcBef>
            </a:pP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6A8355-E0CA-426E-89E3-954DB765D4F4}" type="slidenum">
              <a:rPr lang="it-IT" smtClean="0"/>
              <a:t>11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2440373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algn="just">
              <a:spcBef>
                <a:spcPts val="1200"/>
              </a:spcBef>
            </a:pP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6A8355-E0CA-426E-89E3-954DB765D4F4}" type="slidenum">
              <a:rPr lang="it-IT" smtClean="0"/>
              <a:t>12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4235115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algn="just">
              <a:spcBef>
                <a:spcPts val="1200"/>
              </a:spcBef>
            </a:pP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6A8355-E0CA-426E-89E3-954DB765D4F4}" type="slidenum">
              <a:rPr lang="it-IT" smtClean="0"/>
              <a:t>13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663784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algn="just">
              <a:spcBef>
                <a:spcPts val="1200"/>
              </a:spcBef>
            </a:pP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6A8355-E0CA-426E-89E3-954DB765D4F4}" type="slidenum">
              <a:rPr lang="it-IT" smtClean="0"/>
              <a:t>14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0396338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algn="just">
              <a:spcBef>
                <a:spcPts val="1200"/>
              </a:spcBef>
            </a:pP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6A8355-E0CA-426E-89E3-954DB765D4F4}" type="slidenum">
              <a:rPr lang="it-IT" smtClean="0"/>
              <a:t>15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2728477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algn="just">
              <a:spcBef>
                <a:spcPts val="1200"/>
              </a:spcBef>
            </a:pP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6A8355-E0CA-426E-89E3-954DB765D4F4}" type="slidenum">
              <a:rPr lang="it-IT" smtClean="0"/>
              <a:t>16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4265644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algn="just">
              <a:spcBef>
                <a:spcPts val="1200"/>
              </a:spcBef>
            </a:pP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6A8355-E0CA-426E-89E3-954DB765D4F4}" type="slidenum">
              <a:rPr lang="it-IT" smtClean="0"/>
              <a:t>17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72770466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algn="just">
              <a:spcBef>
                <a:spcPts val="1200"/>
              </a:spcBef>
            </a:pP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6A8355-E0CA-426E-89E3-954DB765D4F4}" type="slidenum">
              <a:rPr lang="it-IT" smtClean="0"/>
              <a:t>18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8502101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algn="just">
              <a:spcBef>
                <a:spcPts val="1200"/>
              </a:spcBef>
            </a:pP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6A8355-E0CA-426E-89E3-954DB765D4F4}" type="slidenum">
              <a:rPr lang="it-IT" smtClean="0"/>
              <a:t>19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2214774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6A8355-E0CA-426E-89E3-954DB765D4F4}" type="slidenum">
              <a:rPr lang="it-IT" smtClean="0"/>
              <a:t>2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17966706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algn="just">
              <a:spcBef>
                <a:spcPts val="1200"/>
              </a:spcBef>
            </a:pP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6A8355-E0CA-426E-89E3-954DB765D4F4}" type="slidenum">
              <a:rPr lang="it-IT" smtClean="0"/>
              <a:t>20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31542093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algn="just">
              <a:spcBef>
                <a:spcPts val="1200"/>
              </a:spcBef>
            </a:pP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6A8355-E0CA-426E-89E3-954DB765D4F4}" type="slidenum">
              <a:rPr lang="it-IT" smtClean="0"/>
              <a:t>21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77409661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algn="just">
              <a:spcBef>
                <a:spcPts val="1200"/>
              </a:spcBef>
            </a:pP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6A8355-E0CA-426E-89E3-954DB765D4F4}" type="slidenum">
              <a:rPr lang="it-IT" smtClean="0"/>
              <a:t>22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48935837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algn="just">
              <a:spcBef>
                <a:spcPts val="1200"/>
              </a:spcBef>
            </a:pP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6A8355-E0CA-426E-89E3-954DB765D4F4}" type="slidenum">
              <a:rPr lang="it-IT" smtClean="0"/>
              <a:t>23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0343686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6A8355-E0CA-426E-89E3-954DB765D4F4}" type="slidenum">
              <a:rPr lang="it-IT" smtClean="0"/>
              <a:t>3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9092369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6A8355-E0CA-426E-89E3-954DB765D4F4}" type="slidenum">
              <a:rPr lang="it-IT" smtClean="0"/>
              <a:t>4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5644164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algn="just">
              <a:spcBef>
                <a:spcPts val="1200"/>
              </a:spcBef>
            </a:pP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6A8355-E0CA-426E-89E3-954DB765D4F4}" type="slidenum">
              <a:rPr lang="it-IT" smtClean="0"/>
              <a:t>5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3140519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algn="just">
              <a:spcBef>
                <a:spcPts val="1200"/>
              </a:spcBef>
            </a:pP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6A8355-E0CA-426E-89E3-954DB765D4F4}" type="slidenum">
              <a:rPr lang="it-IT" smtClean="0"/>
              <a:t>6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8635489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algn="just">
              <a:spcBef>
                <a:spcPts val="1200"/>
              </a:spcBef>
            </a:pP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6A8355-E0CA-426E-89E3-954DB765D4F4}" type="slidenum">
              <a:rPr lang="it-IT" smtClean="0"/>
              <a:t>7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6624984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algn="just">
              <a:spcBef>
                <a:spcPts val="1200"/>
              </a:spcBef>
            </a:pP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6A8355-E0CA-426E-89E3-954DB765D4F4}" type="slidenum">
              <a:rPr lang="it-IT" smtClean="0"/>
              <a:t>8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4199207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algn="just">
              <a:spcBef>
                <a:spcPts val="1200"/>
              </a:spcBef>
            </a:pP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6A8355-E0CA-426E-89E3-954DB765D4F4}" type="slidenum">
              <a:rPr lang="it-IT" smtClean="0"/>
              <a:t>9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4625853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43746-71A6-4403-8525-0113DBC1514A}" type="datetimeFigureOut">
              <a:rPr lang="it-IT" smtClean="0"/>
              <a:t>03/07/2020</a:t>
            </a:fld>
            <a:endParaRPr lang="it-IT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680B9-58FD-47F2-AAC0-70F105BDD659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7584920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43746-71A6-4403-8525-0113DBC1514A}" type="datetimeFigureOut">
              <a:rPr lang="it-IT" smtClean="0"/>
              <a:t>03/07/2020</a:t>
            </a:fld>
            <a:endParaRPr lang="it-IT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680B9-58FD-47F2-AAC0-70F105BDD659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8838508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43746-71A6-4403-8525-0113DBC1514A}" type="datetimeFigureOut">
              <a:rPr lang="it-IT" smtClean="0"/>
              <a:t>03/07/2020</a:t>
            </a:fld>
            <a:endParaRPr lang="it-IT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680B9-58FD-47F2-AAC0-70F105BDD659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2759049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 descr="Immagine che contiene segnale, esterni&#10;&#10;Descrizione generata con affidabilità elevata">
            <a:extLst>
              <a:ext uri="{FF2B5EF4-FFF2-40B4-BE49-F238E27FC236}">
                <a16:creationId xmlns:a16="http://schemas.microsoft.com/office/drawing/2014/main" id="{31370654-1190-4538-859A-9F56C259EE2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69374" y="4817321"/>
            <a:ext cx="850194" cy="309533"/>
          </a:xfrm>
          <a:prstGeom prst="rect">
            <a:avLst/>
          </a:prstGeom>
        </p:spPr>
      </p:pic>
      <p:sp>
        <p:nvSpPr>
          <p:cNvPr id="13" name="Footer Placeholder 4"/>
          <p:cNvSpPr txBox="1">
            <a:spLocks/>
          </p:cNvSpPr>
          <p:nvPr userDrawn="1"/>
        </p:nvSpPr>
        <p:spPr>
          <a:xfrm>
            <a:off x="112932" y="4886262"/>
            <a:ext cx="5921299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800" noProof="0" dirty="0">
                <a:latin typeface="+mn-lt"/>
                <a:ea typeface="Times New Roman" charset="0"/>
                <a:cs typeface="Times New Roman" charset="0"/>
              </a:rPr>
              <a:t>Computer Vision</a:t>
            </a:r>
            <a:endParaRPr lang="en-GB" sz="800" noProof="0" dirty="0">
              <a:latin typeface="+mn-lt"/>
              <a:ea typeface="Times New Roman" charset="0"/>
              <a:cs typeface="Times New Roman" charset="0"/>
            </a:endParaRP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4DBE4B46-B68A-AF47-9E86-E587620AE3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r="50172"/>
          <a:stretch/>
        </p:blipFill>
        <p:spPr>
          <a:xfrm>
            <a:off x="8226710" y="4887671"/>
            <a:ext cx="465782" cy="195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812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43746-71A6-4403-8525-0113DBC1514A}" type="datetimeFigureOut">
              <a:rPr lang="it-IT" smtClean="0"/>
              <a:t>03/07/2020</a:t>
            </a:fld>
            <a:endParaRPr lang="it-IT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680B9-58FD-47F2-AAC0-70F105BDD659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577113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43746-71A6-4403-8525-0113DBC1514A}" type="datetimeFigureOut">
              <a:rPr lang="it-IT" smtClean="0"/>
              <a:t>03/07/2020</a:t>
            </a:fld>
            <a:endParaRPr lang="it-IT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680B9-58FD-47F2-AAC0-70F105BDD659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2942408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43746-71A6-4403-8525-0113DBC1514A}" type="datetimeFigureOut">
              <a:rPr lang="it-IT" smtClean="0"/>
              <a:t>03/07/2020</a:t>
            </a:fld>
            <a:endParaRPr lang="it-IT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680B9-58FD-47F2-AAC0-70F105BDD659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441268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43746-71A6-4403-8525-0113DBC1514A}" type="datetimeFigureOut">
              <a:rPr lang="it-IT" smtClean="0"/>
              <a:t>03/07/2020</a:t>
            </a:fld>
            <a:endParaRPr lang="it-IT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680B9-58FD-47F2-AAC0-70F105BDD659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2403750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43746-71A6-4403-8525-0113DBC1514A}" type="datetimeFigureOut">
              <a:rPr lang="it-IT" smtClean="0"/>
              <a:t>03/07/2020</a:t>
            </a:fld>
            <a:endParaRPr lang="it-IT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680B9-58FD-47F2-AAC0-70F105BDD659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285900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43746-71A6-4403-8525-0113DBC1514A}" type="datetimeFigureOut">
              <a:rPr lang="it-IT" smtClean="0"/>
              <a:t>03/07/2020</a:t>
            </a:fld>
            <a:endParaRPr lang="it-IT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680B9-58FD-47F2-AAC0-70F105BDD659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1827771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43746-71A6-4403-8525-0113DBC1514A}" type="datetimeFigureOut">
              <a:rPr lang="it-IT" smtClean="0"/>
              <a:t>03/07/2020</a:t>
            </a:fld>
            <a:endParaRPr lang="it-IT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680B9-58FD-47F2-AAC0-70F105BDD659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9545972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it-IT" dirty="0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43746-71A6-4403-8525-0113DBC1514A}" type="datetimeFigureOut">
              <a:rPr lang="it-IT" smtClean="0"/>
              <a:t>03/07/2020</a:t>
            </a:fld>
            <a:endParaRPr lang="it-IT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680B9-58FD-47F2-AAC0-70F105BDD659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7404517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C43746-71A6-4403-8525-0113DBC1514A}" type="datetimeFigureOut">
              <a:rPr lang="it-IT" smtClean="0"/>
              <a:t>03/07/2020</a:t>
            </a:fld>
            <a:endParaRPr lang="it-IT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E680B9-58FD-47F2-AAC0-70F105BDD659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940319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8.png"/><Relationship Id="rId4" Type="http://schemas.openxmlformats.org/officeDocument/2006/relationships/image" Target="../media/image17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328">
            <a:extLst>
              <a:ext uri="{FF2B5EF4-FFF2-40B4-BE49-F238E27FC236}">
                <a16:creationId xmlns:a16="http://schemas.microsoft.com/office/drawing/2014/main" id="{F31578FE-55D9-D24B-99A8-56F2E46F2C3A}"/>
              </a:ext>
            </a:extLst>
          </p:cNvPr>
          <p:cNvSpPr txBox="1">
            <a:spLocks/>
          </p:cNvSpPr>
          <p:nvPr/>
        </p:nvSpPr>
        <p:spPr>
          <a:xfrm>
            <a:off x="333125" y="811492"/>
            <a:ext cx="8477750" cy="211973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69" tIns="34275" rIns="68569" bIns="34275" rtlCol="0" anchor="t" anchorCtr="0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4400" b="1" dirty="0">
                <a:solidFill>
                  <a:srgbClr val="445B68"/>
                </a:solidFill>
                <a:latin typeface="Helvetica" pitchFamily="2" charset="0"/>
                <a:ea typeface="+mn-ea"/>
                <a:cs typeface="+mn-cs"/>
                <a:sym typeface="Calibri"/>
              </a:rPr>
              <a:t>Person Detection</a:t>
            </a:r>
          </a:p>
          <a:p>
            <a:pPr algn="ctr">
              <a:lnSpc>
                <a:spcPct val="100000"/>
              </a:lnSpc>
            </a:pPr>
            <a:r>
              <a:rPr lang="en-US" sz="4400" b="1" dirty="0">
                <a:solidFill>
                  <a:srgbClr val="445B68"/>
                </a:solidFill>
                <a:latin typeface="Helvetica" pitchFamily="2" charset="0"/>
                <a:ea typeface="+mn-ea"/>
                <a:cs typeface="+mn-cs"/>
                <a:sym typeface="Calibri"/>
              </a:rPr>
              <a:t>from a</a:t>
            </a:r>
          </a:p>
          <a:p>
            <a:pPr algn="ctr">
              <a:lnSpc>
                <a:spcPct val="100000"/>
              </a:lnSpc>
            </a:pPr>
            <a:r>
              <a:rPr lang="en-US" sz="4400" b="1" dirty="0">
                <a:solidFill>
                  <a:srgbClr val="445B68"/>
                </a:solidFill>
                <a:latin typeface="Helvetica" pitchFamily="2" charset="0"/>
                <a:ea typeface="+mn-ea"/>
                <a:cs typeface="+mn-cs"/>
                <a:sym typeface="Calibri"/>
              </a:rPr>
              <a:t>Top-View Perspective</a:t>
            </a:r>
            <a:r>
              <a:rPr lang="en-US" sz="4400" b="1" dirty="0">
                <a:latin typeface="Helvetica" panose="020B0604020202020204" pitchFamily="34" charset="0"/>
                <a:ea typeface="Calibri" charset="0"/>
                <a:cs typeface="Helvetica" panose="020B0604020202020204" pitchFamily="34" charset="0"/>
                <a:sym typeface="Calibri"/>
              </a:rPr>
              <a:t> 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28D513F4-D9F8-4D0C-AAF0-CD43C958031E}"/>
              </a:ext>
            </a:extLst>
          </p:cNvPr>
          <p:cNvSpPr txBox="1"/>
          <p:nvPr/>
        </p:nvSpPr>
        <p:spPr>
          <a:xfrm>
            <a:off x="535021" y="4115076"/>
            <a:ext cx="239249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000" dirty="0">
                <a:solidFill>
                  <a:srgbClr val="445B68"/>
                </a:solidFill>
                <a:latin typeface="Helvetica" pitchFamily="2" charset="0"/>
              </a:rPr>
              <a:t>Frontoni Emanuele</a:t>
            </a:r>
          </a:p>
          <a:p>
            <a:r>
              <a:rPr lang="it-IT" sz="1000" dirty="0">
                <a:solidFill>
                  <a:srgbClr val="445B68"/>
                </a:solidFill>
                <a:latin typeface="Helvetica" pitchFamily="2" charset="0"/>
              </a:rPr>
              <a:t>Mameli Marco</a:t>
            </a:r>
          </a:p>
          <a:p>
            <a:r>
              <a:rPr lang="it-IT" sz="1000" dirty="0" err="1">
                <a:solidFill>
                  <a:srgbClr val="445B68"/>
                </a:solidFill>
                <a:latin typeface="Helvetica" pitchFamily="2" charset="0"/>
              </a:rPr>
              <a:t>Paolanti</a:t>
            </a:r>
            <a:r>
              <a:rPr lang="it-IT" sz="1000" dirty="0">
                <a:solidFill>
                  <a:srgbClr val="445B68"/>
                </a:solidFill>
                <a:latin typeface="Helvetica" pitchFamily="2" charset="0"/>
              </a:rPr>
              <a:t> Marina</a:t>
            </a:r>
          </a:p>
          <a:p>
            <a:r>
              <a:rPr lang="it-IT" sz="1000" dirty="0">
                <a:solidFill>
                  <a:srgbClr val="445B68"/>
                </a:solidFill>
                <a:latin typeface="Helvetica" pitchFamily="2" charset="0"/>
              </a:rPr>
              <a:t>Pazzaglia Giulia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883586DA-97AF-4B60-8117-6913E2FF3B4F}"/>
              </a:ext>
            </a:extLst>
          </p:cNvPr>
          <p:cNvSpPr txBox="1"/>
          <p:nvPr/>
        </p:nvSpPr>
        <p:spPr>
          <a:xfrm>
            <a:off x="6570785" y="4268964"/>
            <a:ext cx="203819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000" dirty="0">
                <a:solidFill>
                  <a:srgbClr val="445B68"/>
                </a:solidFill>
                <a:latin typeface="Helvetica" pitchFamily="2" charset="0"/>
              </a:rPr>
              <a:t>Baldascino Giovanni - 1097405</a:t>
            </a:r>
          </a:p>
          <a:p>
            <a:r>
              <a:rPr lang="it-IT" sz="1000" dirty="0">
                <a:solidFill>
                  <a:srgbClr val="445B68"/>
                </a:solidFill>
                <a:latin typeface="Helvetica" pitchFamily="2" charset="0"/>
              </a:rPr>
              <a:t>Squarcella Loisi - 1096539</a:t>
            </a:r>
          </a:p>
        </p:txBody>
      </p:sp>
    </p:spTree>
    <p:extLst>
      <p:ext uri="{BB962C8B-B14F-4D97-AF65-F5344CB8AC3E}">
        <p14:creationId xmlns:p14="http://schemas.microsoft.com/office/powerpoint/2010/main" val="38900493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248">
            <a:extLst>
              <a:ext uri="{FF2B5EF4-FFF2-40B4-BE49-F238E27FC236}">
                <a16:creationId xmlns:a16="http://schemas.microsoft.com/office/drawing/2014/main" id="{D9FB0127-5352-FF43-A14B-001069C1DEC7}"/>
              </a:ext>
            </a:extLst>
          </p:cNvPr>
          <p:cNvSpPr/>
          <p:nvPr/>
        </p:nvSpPr>
        <p:spPr>
          <a:xfrm>
            <a:off x="350850" y="449163"/>
            <a:ext cx="7311822" cy="307777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 anchor="ctr">
            <a:spAutoFit/>
          </a:bodyPr>
          <a:lstStyle/>
          <a:p>
            <a:pPr>
              <a:defRPr sz="1800"/>
            </a:pPr>
            <a:r>
              <a:rPr lang="en-GB" sz="2000" b="1" dirty="0">
                <a:solidFill>
                  <a:srgbClr val="445B68"/>
                </a:solidFill>
                <a:latin typeface="Helvetica" pitchFamily="2" charset="0"/>
                <a:sym typeface="Myriad Pro"/>
              </a:rPr>
              <a:t>STATE OF ART – Feature based Techniques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1EEEACE9-936B-438B-97AA-970A41AF7A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6013" y="965967"/>
            <a:ext cx="5971973" cy="3349997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958A2378-B578-4C29-B65F-EC37E7A4D8C9}"/>
              </a:ext>
            </a:extLst>
          </p:cNvPr>
          <p:cNvSpPr txBox="1"/>
          <p:nvPr/>
        </p:nvSpPr>
        <p:spPr>
          <a:xfrm>
            <a:off x="0" y="4315964"/>
            <a:ext cx="9144000" cy="3783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it-IT" sz="1100" b="1" dirty="0">
                <a:solidFill>
                  <a:srgbClr val="354451"/>
                </a:solidFill>
                <a:latin typeface="Helvetica" pitchFamily="2" charset="0"/>
              </a:rPr>
              <a:t>(a) Two-stage Detector	(b) One-stage Detector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7F71E7FE-B825-40DE-8E38-0571C8066671}"/>
              </a:ext>
            </a:extLst>
          </p:cNvPr>
          <p:cNvSpPr txBox="1"/>
          <p:nvPr/>
        </p:nvSpPr>
        <p:spPr>
          <a:xfrm>
            <a:off x="8735439" y="4804946"/>
            <a:ext cx="4085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rgbClr val="8BA0B3"/>
                </a:solidFill>
                <a:latin typeface="Helvetica" pitchFamily="2" charset="0"/>
              </a:rPr>
              <a:t>8</a:t>
            </a:r>
            <a:endParaRPr lang="it-IT" sz="1100" dirty="0">
              <a:solidFill>
                <a:srgbClr val="8BA0B3"/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52039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248">
            <a:extLst>
              <a:ext uri="{FF2B5EF4-FFF2-40B4-BE49-F238E27FC236}">
                <a16:creationId xmlns:a16="http://schemas.microsoft.com/office/drawing/2014/main" id="{D9FB0127-5352-FF43-A14B-001069C1DEC7}"/>
              </a:ext>
            </a:extLst>
          </p:cNvPr>
          <p:cNvSpPr/>
          <p:nvPr/>
        </p:nvSpPr>
        <p:spPr>
          <a:xfrm>
            <a:off x="350850" y="449163"/>
            <a:ext cx="7311822" cy="307777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 anchor="ctr">
            <a:spAutoFit/>
          </a:bodyPr>
          <a:lstStyle/>
          <a:p>
            <a:pPr>
              <a:defRPr sz="1800"/>
            </a:pPr>
            <a:r>
              <a:rPr lang="en-GB" sz="2000" b="1" dirty="0">
                <a:solidFill>
                  <a:srgbClr val="445B68"/>
                </a:solidFill>
                <a:latin typeface="Helvetica" pitchFamily="2" charset="0"/>
                <a:sym typeface="Myriad Pro"/>
              </a:rPr>
              <a:t>STATE OF ART – Feature based Techniques</a:t>
            </a:r>
          </a:p>
        </p:txBody>
      </p:sp>
      <p:sp>
        <p:nvSpPr>
          <p:cNvPr id="6" name="Google Shape;380;p30">
            <a:extLst>
              <a:ext uri="{FF2B5EF4-FFF2-40B4-BE49-F238E27FC236}">
                <a16:creationId xmlns:a16="http://schemas.microsoft.com/office/drawing/2014/main" id="{5620D8AA-E25A-8C4D-B5E0-BE790FBF48F8}"/>
              </a:ext>
            </a:extLst>
          </p:cNvPr>
          <p:cNvSpPr/>
          <p:nvPr/>
        </p:nvSpPr>
        <p:spPr>
          <a:xfrm>
            <a:off x="620708" y="780450"/>
            <a:ext cx="8123424" cy="620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lvl="0" algn="just">
              <a:spcBef>
                <a:spcPts val="1200"/>
              </a:spcBef>
            </a:pPr>
            <a:r>
              <a:rPr lang="en-US" sz="1600" b="1" dirty="0">
                <a:solidFill>
                  <a:srgbClr val="354451"/>
                </a:solidFill>
                <a:latin typeface="Helvetica" pitchFamily="2" charset="0"/>
                <a:sym typeface="Arial"/>
              </a:rPr>
              <a:t>VGG16 </a:t>
            </a:r>
            <a:r>
              <a:rPr lang="en-US" sz="1600" dirty="0">
                <a:solidFill>
                  <a:srgbClr val="354451"/>
                </a:solidFill>
                <a:latin typeface="Helvetica" pitchFamily="2" charset="0"/>
                <a:sym typeface="Arial"/>
              </a:rPr>
              <a:t>(</a:t>
            </a:r>
            <a:r>
              <a:rPr lang="en-US" sz="1600" i="1" dirty="0">
                <a:solidFill>
                  <a:srgbClr val="354451"/>
                </a:solidFill>
                <a:latin typeface="Helvetica" pitchFamily="2" charset="0"/>
                <a:sym typeface="Arial"/>
              </a:rPr>
              <a:t>Visual Geometry Group</a:t>
            </a:r>
            <a:r>
              <a:rPr lang="en-US" sz="1600" dirty="0">
                <a:solidFill>
                  <a:srgbClr val="354451"/>
                </a:solidFill>
                <a:latin typeface="Helvetica" pitchFamily="2" charset="0"/>
                <a:sym typeface="Arial"/>
              </a:rPr>
              <a:t>)</a:t>
            </a:r>
            <a:r>
              <a:rPr lang="en-US" sz="1600" b="1" dirty="0">
                <a:solidFill>
                  <a:srgbClr val="354451"/>
                </a:solidFill>
                <a:latin typeface="Helvetica" pitchFamily="2" charset="0"/>
                <a:sym typeface="Arial"/>
              </a:rPr>
              <a:t> </a:t>
            </a:r>
            <a:r>
              <a:rPr lang="en-US" sz="1600" dirty="0">
                <a:solidFill>
                  <a:srgbClr val="354451"/>
                </a:solidFill>
                <a:latin typeface="Helvetica" pitchFamily="2" charset="0"/>
                <a:sym typeface="Arial"/>
              </a:rPr>
              <a:t>is one of the architecture for feature extraction. 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4D669F83-8E12-4E15-9F7B-E88B1EDF95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47995" y="1233249"/>
            <a:ext cx="5448010" cy="3461088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E8402009-8934-4E81-9694-A84C42164E7E}"/>
              </a:ext>
            </a:extLst>
          </p:cNvPr>
          <p:cNvSpPr txBox="1"/>
          <p:nvPr/>
        </p:nvSpPr>
        <p:spPr>
          <a:xfrm>
            <a:off x="8735439" y="4804946"/>
            <a:ext cx="4085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rgbClr val="8BA0B3"/>
                </a:solidFill>
                <a:latin typeface="Helvetica" pitchFamily="2" charset="0"/>
              </a:rPr>
              <a:t>7</a:t>
            </a:r>
            <a:endParaRPr lang="it-IT" sz="1100" dirty="0">
              <a:solidFill>
                <a:srgbClr val="8BA0B3"/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7029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248">
            <a:extLst>
              <a:ext uri="{FF2B5EF4-FFF2-40B4-BE49-F238E27FC236}">
                <a16:creationId xmlns:a16="http://schemas.microsoft.com/office/drawing/2014/main" id="{D9FB0127-5352-FF43-A14B-001069C1DEC7}"/>
              </a:ext>
            </a:extLst>
          </p:cNvPr>
          <p:cNvSpPr/>
          <p:nvPr/>
        </p:nvSpPr>
        <p:spPr>
          <a:xfrm>
            <a:off x="350850" y="449163"/>
            <a:ext cx="7311822" cy="307777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 anchor="ctr">
            <a:spAutoFit/>
          </a:bodyPr>
          <a:lstStyle/>
          <a:p>
            <a:pPr>
              <a:defRPr sz="1800"/>
            </a:pPr>
            <a:r>
              <a:rPr lang="en-GB" sz="2000" b="1" dirty="0">
                <a:solidFill>
                  <a:srgbClr val="445B68"/>
                </a:solidFill>
                <a:latin typeface="Helvetica" pitchFamily="2" charset="0"/>
                <a:sym typeface="Myriad Pro"/>
              </a:rPr>
              <a:t>STATE OF ART – One-stage Detector</a:t>
            </a:r>
          </a:p>
        </p:txBody>
      </p:sp>
      <p:sp>
        <p:nvSpPr>
          <p:cNvPr id="6" name="Google Shape;380;p30">
            <a:extLst>
              <a:ext uri="{FF2B5EF4-FFF2-40B4-BE49-F238E27FC236}">
                <a16:creationId xmlns:a16="http://schemas.microsoft.com/office/drawing/2014/main" id="{5620D8AA-E25A-8C4D-B5E0-BE790FBF48F8}"/>
              </a:ext>
            </a:extLst>
          </p:cNvPr>
          <p:cNvSpPr/>
          <p:nvPr/>
        </p:nvSpPr>
        <p:spPr>
          <a:xfrm>
            <a:off x="578185" y="756941"/>
            <a:ext cx="8055861" cy="1814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lvl="0" algn="just">
              <a:spcBef>
                <a:spcPts val="1200"/>
              </a:spcBef>
            </a:pPr>
            <a:r>
              <a:rPr lang="en-US" sz="1600" b="1" dirty="0">
                <a:solidFill>
                  <a:srgbClr val="354451"/>
                </a:solidFill>
                <a:latin typeface="Helvetica" pitchFamily="2" charset="0"/>
                <a:sym typeface="Arial"/>
              </a:rPr>
              <a:t>SSD</a:t>
            </a:r>
            <a:r>
              <a:rPr lang="en-US" sz="1600" dirty="0">
                <a:solidFill>
                  <a:srgbClr val="354451"/>
                </a:solidFill>
                <a:latin typeface="Helvetica" pitchFamily="2" charset="0"/>
                <a:sym typeface="Arial"/>
              </a:rPr>
              <a:t> (Single-shot Detector) discretizes the output space of </a:t>
            </a:r>
            <a:r>
              <a:rPr lang="en-US" sz="1600" i="1" dirty="0">
                <a:solidFill>
                  <a:srgbClr val="354451"/>
                </a:solidFill>
                <a:latin typeface="Helvetica" pitchFamily="2" charset="0"/>
                <a:sym typeface="Arial"/>
              </a:rPr>
              <a:t>bounding boxes </a:t>
            </a:r>
            <a:r>
              <a:rPr lang="en-US" sz="1600" dirty="0">
                <a:solidFill>
                  <a:srgbClr val="354451"/>
                </a:solidFill>
                <a:latin typeface="Helvetica" pitchFamily="2" charset="0"/>
                <a:sym typeface="Arial"/>
              </a:rPr>
              <a:t>into a set of default boxes over different aspect ratios and scales per feature map location.</a:t>
            </a:r>
          </a:p>
          <a:p>
            <a:pPr lvl="0" algn="just">
              <a:spcBef>
                <a:spcPts val="1200"/>
              </a:spcBef>
            </a:pPr>
            <a:r>
              <a:rPr lang="en-US" sz="1600" dirty="0">
                <a:solidFill>
                  <a:srgbClr val="354451"/>
                </a:solidFill>
                <a:latin typeface="Helvetica" pitchFamily="2" charset="0"/>
                <a:sym typeface="Arial"/>
              </a:rPr>
              <a:t>In SSD the </a:t>
            </a:r>
            <a:r>
              <a:rPr lang="en-US" sz="1600" i="1" dirty="0">
                <a:solidFill>
                  <a:srgbClr val="354451"/>
                </a:solidFill>
                <a:latin typeface="Helvetica" pitchFamily="2" charset="0"/>
                <a:sym typeface="Arial"/>
              </a:rPr>
              <a:t>prediction layer </a:t>
            </a:r>
            <a:r>
              <a:rPr lang="en-US" sz="1600" dirty="0">
                <a:solidFill>
                  <a:srgbClr val="354451"/>
                </a:solidFill>
                <a:latin typeface="Helvetica" pitchFamily="2" charset="0"/>
                <a:sym typeface="Arial"/>
              </a:rPr>
              <a:t>is acting on fused features of different levels. Head module consists of a series of </a:t>
            </a:r>
            <a:r>
              <a:rPr lang="en-US" sz="1600" i="1" dirty="0">
                <a:solidFill>
                  <a:srgbClr val="354451"/>
                </a:solidFill>
                <a:latin typeface="Helvetica" pitchFamily="2" charset="0"/>
                <a:sym typeface="Arial"/>
              </a:rPr>
              <a:t>convolutional layers </a:t>
            </a:r>
            <a:r>
              <a:rPr lang="en-US" sz="1600" dirty="0">
                <a:solidFill>
                  <a:srgbClr val="354451"/>
                </a:solidFill>
                <a:latin typeface="Helvetica" pitchFamily="2" charset="0"/>
                <a:sym typeface="Arial"/>
              </a:rPr>
              <a:t>followed by several classification layers and localization layers.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64217F56-7161-4AD3-9B8D-9799DBD049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4141" y="2336387"/>
            <a:ext cx="6775717" cy="2357950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9A4A8775-DA61-47E6-901C-12B2973B6429}"/>
              </a:ext>
            </a:extLst>
          </p:cNvPr>
          <p:cNvSpPr txBox="1"/>
          <p:nvPr/>
        </p:nvSpPr>
        <p:spPr>
          <a:xfrm>
            <a:off x="8735439" y="4804946"/>
            <a:ext cx="4085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rgbClr val="8BA0B3"/>
                </a:solidFill>
                <a:latin typeface="Helvetica" pitchFamily="2" charset="0"/>
              </a:rPr>
              <a:t>9</a:t>
            </a:r>
            <a:endParaRPr lang="it-IT" sz="1100" dirty="0">
              <a:solidFill>
                <a:srgbClr val="8BA0B3"/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09305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248">
            <a:extLst>
              <a:ext uri="{FF2B5EF4-FFF2-40B4-BE49-F238E27FC236}">
                <a16:creationId xmlns:a16="http://schemas.microsoft.com/office/drawing/2014/main" id="{D9FB0127-5352-FF43-A14B-001069C1DEC7}"/>
              </a:ext>
            </a:extLst>
          </p:cNvPr>
          <p:cNvSpPr/>
          <p:nvPr/>
        </p:nvSpPr>
        <p:spPr>
          <a:xfrm>
            <a:off x="350850" y="449163"/>
            <a:ext cx="7311822" cy="307777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 anchor="ctr">
            <a:spAutoFit/>
          </a:bodyPr>
          <a:lstStyle/>
          <a:p>
            <a:pPr>
              <a:defRPr sz="1800"/>
            </a:pPr>
            <a:r>
              <a:rPr lang="en-GB" sz="2000" b="1" dirty="0">
                <a:solidFill>
                  <a:srgbClr val="445B68"/>
                </a:solidFill>
                <a:latin typeface="Helvetica" pitchFamily="2" charset="0"/>
                <a:sym typeface="Myriad Pro"/>
              </a:rPr>
              <a:t>STATE OF ART – </a:t>
            </a:r>
            <a:r>
              <a:rPr kumimoji="0" lang="en-GB" sz="2000" b="1" i="0" u="none" strike="noStrike" kern="1200" cap="none" spc="0" normalizeH="0" baseline="0" noProof="0" dirty="0">
                <a:ln>
                  <a:noFill/>
                </a:ln>
                <a:solidFill>
                  <a:srgbClr val="445B68"/>
                </a:solidFill>
                <a:effectLst/>
                <a:uLnTx/>
                <a:uFillTx/>
                <a:latin typeface="Helvetica" pitchFamily="2" charset="0"/>
                <a:ea typeface="+mn-ea"/>
                <a:cs typeface="+mn-cs"/>
                <a:sym typeface="Myriad Pro"/>
              </a:rPr>
              <a:t>Single-shot Detector</a:t>
            </a:r>
            <a:endParaRPr lang="en-GB" sz="2000" b="1" dirty="0">
              <a:solidFill>
                <a:srgbClr val="445B68"/>
              </a:solidFill>
              <a:latin typeface="Helvetica" pitchFamily="2" charset="0"/>
              <a:sym typeface="Myriad Pro"/>
            </a:endParaRP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6EEC6CC4-6F7F-4A86-ABDA-1BCCC775CB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9582" y="1045540"/>
            <a:ext cx="5944833" cy="2017606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264C818D-93DB-4A05-8E92-E0AC2FECF4F2}"/>
              </a:ext>
            </a:extLst>
          </p:cNvPr>
          <p:cNvSpPr txBox="1"/>
          <p:nvPr/>
        </p:nvSpPr>
        <p:spPr>
          <a:xfrm>
            <a:off x="916088" y="3351747"/>
            <a:ext cx="73118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dirty="0">
                <a:solidFill>
                  <a:srgbClr val="354451"/>
                </a:solidFill>
                <a:latin typeface="Helvetica" pitchFamily="2" charset="0"/>
              </a:rPr>
              <a:t>Each prediction is composed of: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354451"/>
                </a:solidFill>
                <a:latin typeface="Helvetica" pitchFamily="2" charset="0"/>
              </a:rPr>
              <a:t>Bounding box with shape offset (∆</a:t>
            </a:r>
            <a:r>
              <a:rPr lang="en-US" sz="1600" i="1" dirty="0">
                <a:solidFill>
                  <a:srgbClr val="354451"/>
                </a:solidFill>
                <a:latin typeface="Helvetica" pitchFamily="2" charset="0"/>
              </a:rPr>
              <a:t>cx</a:t>
            </a:r>
            <a:r>
              <a:rPr lang="en-US" sz="1600" dirty="0">
                <a:solidFill>
                  <a:srgbClr val="354451"/>
                </a:solidFill>
                <a:latin typeface="Helvetica" pitchFamily="2" charset="0"/>
              </a:rPr>
              <a:t>, ∆</a:t>
            </a:r>
            <a:r>
              <a:rPr lang="en-US" sz="1600" i="1" dirty="0">
                <a:solidFill>
                  <a:srgbClr val="354451"/>
                </a:solidFill>
                <a:latin typeface="Helvetica" pitchFamily="2" charset="0"/>
              </a:rPr>
              <a:t>cy</a:t>
            </a:r>
            <a:r>
              <a:rPr lang="en-US" sz="1600" dirty="0">
                <a:solidFill>
                  <a:srgbClr val="354451"/>
                </a:solidFill>
                <a:latin typeface="Helvetica" pitchFamily="2" charset="0"/>
              </a:rPr>
              <a:t>, </a:t>
            </a:r>
            <a:r>
              <a:rPr lang="en-US" sz="1600" i="1" dirty="0">
                <a:solidFill>
                  <a:srgbClr val="354451"/>
                </a:solidFill>
                <a:latin typeface="Helvetica" pitchFamily="2" charset="0"/>
              </a:rPr>
              <a:t>w</a:t>
            </a:r>
            <a:r>
              <a:rPr lang="en-US" sz="1600" dirty="0">
                <a:solidFill>
                  <a:srgbClr val="354451"/>
                </a:solidFill>
                <a:latin typeface="Helvetica" pitchFamily="2" charset="0"/>
              </a:rPr>
              <a:t> and </a:t>
            </a:r>
            <a:r>
              <a:rPr lang="en-US" sz="1600" i="1" dirty="0">
                <a:solidFill>
                  <a:srgbClr val="354451"/>
                </a:solidFill>
                <a:latin typeface="Helvetica" pitchFamily="2" charset="0"/>
              </a:rPr>
              <a:t>h</a:t>
            </a:r>
            <a:r>
              <a:rPr lang="en-US" sz="1600" dirty="0">
                <a:solidFill>
                  <a:srgbClr val="354451"/>
                </a:solidFill>
                <a:latin typeface="Helvetica" pitchFamily="2" charset="0"/>
              </a:rPr>
              <a:t>);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i="1" dirty="0">
                <a:solidFill>
                  <a:srgbClr val="354451"/>
                </a:solidFill>
                <a:latin typeface="Helvetica" pitchFamily="2" charset="0"/>
              </a:rPr>
              <a:t>Confidences</a:t>
            </a:r>
            <a:r>
              <a:rPr lang="en-US" sz="1600" dirty="0">
                <a:solidFill>
                  <a:srgbClr val="354451"/>
                </a:solidFill>
                <a:latin typeface="Helvetica" pitchFamily="2" charset="0"/>
              </a:rPr>
              <a:t> for all object categories or all the classes.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9C559B78-7A7D-4FE4-A6C4-C3E18B791AAC}"/>
              </a:ext>
            </a:extLst>
          </p:cNvPr>
          <p:cNvSpPr txBox="1"/>
          <p:nvPr/>
        </p:nvSpPr>
        <p:spPr>
          <a:xfrm>
            <a:off x="8735439" y="4804946"/>
            <a:ext cx="4085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rgbClr val="8BA0B3"/>
                </a:solidFill>
                <a:latin typeface="Helvetica" pitchFamily="2" charset="0"/>
              </a:rPr>
              <a:t>10</a:t>
            </a:r>
            <a:endParaRPr lang="it-IT" sz="1100" dirty="0">
              <a:solidFill>
                <a:srgbClr val="8BA0B3"/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65455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248">
            <a:extLst>
              <a:ext uri="{FF2B5EF4-FFF2-40B4-BE49-F238E27FC236}">
                <a16:creationId xmlns:a16="http://schemas.microsoft.com/office/drawing/2014/main" id="{D9FB0127-5352-FF43-A14B-001069C1DEC7}"/>
              </a:ext>
            </a:extLst>
          </p:cNvPr>
          <p:cNvSpPr/>
          <p:nvPr/>
        </p:nvSpPr>
        <p:spPr>
          <a:xfrm>
            <a:off x="350850" y="449163"/>
            <a:ext cx="7311822" cy="307777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 anchor="ctr">
            <a:spAutoFit/>
          </a:bodyPr>
          <a:lstStyle/>
          <a:p>
            <a:pPr>
              <a:defRPr sz="1800"/>
            </a:pPr>
            <a:r>
              <a:rPr lang="en-GB" sz="2000" b="1" dirty="0">
                <a:solidFill>
                  <a:srgbClr val="445B68"/>
                </a:solidFill>
                <a:latin typeface="Helvetica" pitchFamily="2" charset="0"/>
                <a:sym typeface="Myriad Pro"/>
              </a:rPr>
              <a:t>MATERIALS AND METHODS – Labelling</a:t>
            </a:r>
            <a:endParaRPr lang="en-NZ" sz="2000" dirty="0">
              <a:solidFill>
                <a:srgbClr val="354451"/>
              </a:solidFill>
              <a:latin typeface="Helvetica" pitchFamily="2" charset="0"/>
              <a:sym typeface="Arial"/>
            </a:endParaRPr>
          </a:p>
        </p:txBody>
      </p:sp>
      <p:sp>
        <p:nvSpPr>
          <p:cNvPr id="6" name="Google Shape;380;p30">
            <a:extLst>
              <a:ext uri="{FF2B5EF4-FFF2-40B4-BE49-F238E27FC236}">
                <a16:creationId xmlns:a16="http://schemas.microsoft.com/office/drawing/2014/main" id="{5620D8AA-E25A-8C4D-B5E0-BE790FBF48F8}"/>
              </a:ext>
            </a:extLst>
          </p:cNvPr>
          <p:cNvSpPr/>
          <p:nvPr/>
        </p:nvSpPr>
        <p:spPr>
          <a:xfrm>
            <a:off x="527284" y="1293608"/>
            <a:ext cx="2712027" cy="2556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lvl="0" algn="just">
              <a:spcBef>
                <a:spcPts val="600"/>
              </a:spcBef>
            </a:pPr>
            <a:r>
              <a:rPr lang="en-US" sz="1400" i="1" dirty="0">
                <a:solidFill>
                  <a:srgbClr val="354451"/>
                </a:solidFill>
                <a:latin typeface="Helvetica" pitchFamily="2" charset="0"/>
                <a:sym typeface="Arial"/>
              </a:rPr>
              <a:t>Dataset</a:t>
            </a:r>
            <a:r>
              <a:rPr lang="en-US" sz="1400" dirty="0">
                <a:solidFill>
                  <a:srgbClr val="354451"/>
                </a:solidFill>
                <a:latin typeface="Helvetica" pitchFamily="2" charset="0"/>
                <a:sym typeface="Arial"/>
              </a:rPr>
              <a:t> annotation using </a:t>
            </a:r>
            <a:r>
              <a:rPr lang="en-US" sz="1400" b="1" dirty="0">
                <a:solidFill>
                  <a:srgbClr val="354451"/>
                </a:solidFill>
                <a:latin typeface="Helvetica" pitchFamily="2" charset="0"/>
                <a:sym typeface="Arial"/>
              </a:rPr>
              <a:t>LabelImg</a:t>
            </a:r>
            <a:r>
              <a:rPr lang="en-US" sz="1400" dirty="0">
                <a:solidFill>
                  <a:srgbClr val="354451"/>
                </a:solidFill>
                <a:latin typeface="Helvetica" pitchFamily="2" charset="0"/>
                <a:sym typeface="Arial"/>
              </a:rPr>
              <a:t>. LabelImg is a </a:t>
            </a:r>
            <a:r>
              <a:rPr lang="en-US" sz="1400" i="1" dirty="0">
                <a:solidFill>
                  <a:srgbClr val="354451"/>
                </a:solidFill>
                <a:latin typeface="Helvetica" pitchFamily="2" charset="0"/>
                <a:sym typeface="Arial"/>
              </a:rPr>
              <a:t>graphical image annotation tool</a:t>
            </a:r>
            <a:r>
              <a:rPr lang="en-US" sz="1400" dirty="0">
                <a:solidFill>
                  <a:srgbClr val="354451"/>
                </a:solidFill>
                <a:latin typeface="Helvetica" pitchFamily="2" charset="0"/>
                <a:sym typeface="Arial"/>
              </a:rPr>
              <a:t>.</a:t>
            </a:r>
          </a:p>
          <a:p>
            <a:pPr lvl="0" algn="just">
              <a:spcBef>
                <a:spcPts val="600"/>
              </a:spcBef>
            </a:pPr>
            <a:endParaRPr lang="en-US" sz="1400" dirty="0">
              <a:solidFill>
                <a:srgbClr val="354451"/>
              </a:solidFill>
              <a:latin typeface="Helvetica" pitchFamily="2" charset="0"/>
              <a:sym typeface="Arial"/>
            </a:endParaRPr>
          </a:p>
          <a:p>
            <a:pPr lvl="0" algn="just">
              <a:spcBef>
                <a:spcPts val="600"/>
              </a:spcBef>
            </a:pPr>
            <a:endParaRPr lang="en-US" sz="1400" dirty="0">
              <a:solidFill>
                <a:srgbClr val="354451"/>
              </a:solidFill>
              <a:latin typeface="Helvetica" pitchFamily="2" charset="0"/>
              <a:sym typeface="Arial"/>
            </a:endParaRPr>
          </a:p>
          <a:p>
            <a:pPr marL="285750" lvl="0" indent="-285750" algn="just"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rgbClr val="354451"/>
                </a:solidFill>
                <a:latin typeface="Helvetica" pitchFamily="2" charset="0"/>
                <a:sym typeface="Arial"/>
              </a:rPr>
              <a:t>Training set </a:t>
            </a:r>
            <a:r>
              <a:rPr lang="en-US" sz="1400" dirty="0">
                <a:solidFill>
                  <a:srgbClr val="354451"/>
                </a:solidFill>
                <a:latin typeface="Helvetica" pitchFamily="2" charset="0"/>
                <a:sym typeface="Wingdings" panose="05000000000000000000" pitchFamily="2" charset="2"/>
              </a:rPr>
              <a:t> 70%</a:t>
            </a:r>
          </a:p>
          <a:p>
            <a:pPr marL="285750" lvl="0" indent="-285750" algn="just"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rgbClr val="354451"/>
                </a:solidFill>
                <a:latin typeface="Helvetica" pitchFamily="2" charset="0"/>
                <a:sym typeface="Wingdings" panose="05000000000000000000" pitchFamily="2" charset="2"/>
              </a:rPr>
              <a:t>Testing set </a:t>
            </a:r>
            <a:r>
              <a:rPr lang="en-US" sz="1400" dirty="0">
                <a:solidFill>
                  <a:srgbClr val="354451"/>
                </a:solidFill>
                <a:latin typeface="Helvetica" pitchFamily="2" charset="0"/>
                <a:sym typeface="Wingdings" panose="05000000000000000000" pitchFamily="2" charset="2"/>
              </a:rPr>
              <a:t> 30%</a:t>
            </a:r>
          </a:p>
          <a:p>
            <a:pPr marL="285750" lvl="0" indent="-285750" algn="just"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rgbClr val="354451"/>
                </a:solidFill>
                <a:latin typeface="Helvetica" pitchFamily="2" charset="0"/>
                <a:sym typeface="Wingdings" panose="05000000000000000000" pitchFamily="2" charset="2"/>
              </a:rPr>
              <a:t>Validation set </a:t>
            </a:r>
            <a:r>
              <a:rPr lang="en-US" sz="1400" dirty="0">
                <a:solidFill>
                  <a:srgbClr val="354451"/>
                </a:solidFill>
                <a:latin typeface="Helvetica" pitchFamily="2" charset="0"/>
                <a:sym typeface="Wingdings" panose="05000000000000000000" pitchFamily="2" charset="2"/>
              </a:rPr>
              <a:t> 30% of training set</a:t>
            </a:r>
            <a:endParaRPr lang="en-US" sz="1400" dirty="0">
              <a:solidFill>
                <a:srgbClr val="354451"/>
              </a:solidFill>
              <a:latin typeface="Helvetica" pitchFamily="2" charset="0"/>
              <a:sym typeface="Arial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87BA8242-E234-44FB-B25D-E69AA37F2D59}"/>
              </a:ext>
            </a:extLst>
          </p:cNvPr>
          <p:cNvSpPr txBox="1"/>
          <p:nvPr/>
        </p:nvSpPr>
        <p:spPr>
          <a:xfrm>
            <a:off x="8735439" y="4804946"/>
            <a:ext cx="4085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rgbClr val="8BA0B3"/>
                </a:solidFill>
                <a:latin typeface="Helvetica" pitchFamily="2" charset="0"/>
              </a:rPr>
              <a:t>11</a:t>
            </a:r>
            <a:endParaRPr lang="it-IT" sz="1100" dirty="0">
              <a:solidFill>
                <a:srgbClr val="8BA0B3"/>
              </a:solidFill>
              <a:latin typeface="Helvetica" pitchFamily="2" charset="0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4FE7B870-111D-4B74-8F4F-DC0B42CFC5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7062" y="891831"/>
            <a:ext cx="5169654" cy="3359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7511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248">
            <a:extLst>
              <a:ext uri="{FF2B5EF4-FFF2-40B4-BE49-F238E27FC236}">
                <a16:creationId xmlns:a16="http://schemas.microsoft.com/office/drawing/2014/main" id="{D9FB0127-5352-FF43-A14B-001069C1DEC7}"/>
              </a:ext>
            </a:extLst>
          </p:cNvPr>
          <p:cNvSpPr/>
          <p:nvPr/>
        </p:nvSpPr>
        <p:spPr>
          <a:xfrm>
            <a:off x="350850" y="449163"/>
            <a:ext cx="7311822" cy="307777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 anchor="ctr">
            <a:spAutoFit/>
          </a:bodyPr>
          <a:lstStyle/>
          <a:p>
            <a:pPr>
              <a:defRPr sz="1800"/>
            </a:pPr>
            <a:r>
              <a:rPr lang="en-GB" sz="2000" b="1" dirty="0">
                <a:solidFill>
                  <a:srgbClr val="445B68"/>
                </a:solidFill>
                <a:latin typeface="Helvetica" pitchFamily="2" charset="0"/>
                <a:sym typeface="Myriad Pro"/>
              </a:rPr>
              <a:t>MATERIALS AND METHODS – Training </a:t>
            </a:r>
            <a:endParaRPr lang="en-NZ" sz="2000" dirty="0">
              <a:solidFill>
                <a:srgbClr val="354451"/>
              </a:solidFill>
              <a:latin typeface="Helvetica" pitchFamily="2" charset="0"/>
              <a:sym typeface="Arial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45CC0D89-FF0F-43F5-9B84-1E3D44BA42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24980" y="756940"/>
            <a:ext cx="5516159" cy="3937397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B12AFC87-7626-44C3-9D2E-E3D6C39345D4}"/>
              </a:ext>
            </a:extLst>
          </p:cNvPr>
          <p:cNvSpPr txBox="1"/>
          <p:nvPr/>
        </p:nvSpPr>
        <p:spPr>
          <a:xfrm>
            <a:off x="8735439" y="4804946"/>
            <a:ext cx="4085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rgbClr val="8BA0B3"/>
                </a:solidFill>
                <a:latin typeface="Helvetica" pitchFamily="2" charset="0"/>
              </a:rPr>
              <a:t>14</a:t>
            </a:r>
            <a:endParaRPr lang="it-IT" sz="1100" dirty="0">
              <a:solidFill>
                <a:srgbClr val="8BA0B3"/>
              </a:solidFill>
              <a:latin typeface="Helvetica" pitchFamily="2" charset="0"/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5F9BD02D-8C79-47C1-8B58-C57333D2BBF7}"/>
              </a:ext>
            </a:extLst>
          </p:cNvPr>
          <p:cNvSpPr txBox="1"/>
          <p:nvPr/>
        </p:nvSpPr>
        <p:spPr>
          <a:xfrm>
            <a:off x="828154" y="2202418"/>
            <a:ext cx="329565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latin typeface="Helvetica" pitchFamily="2" charset="0"/>
              </a:rPr>
              <a:t>Epochs: 40</a:t>
            </a:r>
          </a:p>
          <a:p>
            <a:endParaRPr lang="it-IT" sz="1400" dirty="0">
              <a:latin typeface="Helvetica" pitchFamily="2" charset="0"/>
            </a:endParaRPr>
          </a:p>
          <a:p>
            <a:r>
              <a:rPr lang="it-IT" sz="1400" dirty="0">
                <a:latin typeface="Helvetica" pitchFamily="2" charset="0"/>
              </a:rPr>
              <a:t>Learning rate: 0,001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E7AB895D-FA12-48F9-8023-655E7EA21E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8154" y="1421200"/>
            <a:ext cx="1735062" cy="66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2401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248">
            <a:extLst>
              <a:ext uri="{FF2B5EF4-FFF2-40B4-BE49-F238E27FC236}">
                <a16:creationId xmlns:a16="http://schemas.microsoft.com/office/drawing/2014/main" id="{D9FB0127-5352-FF43-A14B-001069C1DEC7}"/>
              </a:ext>
            </a:extLst>
          </p:cNvPr>
          <p:cNvSpPr/>
          <p:nvPr/>
        </p:nvSpPr>
        <p:spPr>
          <a:xfrm>
            <a:off x="350850" y="449163"/>
            <a:ext cx="7311822" cy="307777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 anchor="ctr">
            <a:spAutoFit/>
          </a:bodyPr>
          <a:lstStyle/>
          <a:p>
            <a:pPr>
              <a:defRPr sz="1800"/>
            </a:pPr>
            <a:r>
              <a:rPr lang="en-GB" sz="2000" b="1" dirty="0">
                <a:solidFill>
                  <a:srgbClr val="445B68"/>
                </a:solidFill>
                <a:latin typeface="Helvetica" pitchFamily="2" charset="0"/>
                <a:sym typeface="Myriad Pro"/>
              </a:rPr>
              <a:t>MATERIALS AND METHODS – Training </a:t>
            </a:r>
            <a:endParaRPr lang="en-NZ" sz="2000" dirty="0">
              <a:solidFill>
                <a:srgbClr val="354451"/>
              </a:solidFill>
              <a:latin typeface="Helvetica" pitchFamily="2" charset="0"/>
              <a:sym typeface="Arial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45CC0D89-FF0F-43F5-9B84-1E3D44BA42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86008" y="3787836"/>
            <a:ext cx="2749906" cy="906501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B12AFC87-7626-44C3-9D2E-E3D6C39345D4}"/>
              </a:ext>
            </a:extLst>
          </p:cNvPr>
          <p:cNvSpPr txBox="1"/>
          <p:nvPr/>
        </p:nvSpPr>
        <p:spPr>
          <a:xfrm>
            <a:off x="8735439" y="4804946"/>
            <a:ext cx="4085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rgbClr val="8BA0B3"/>
                </a:solidFill>
                <a:latin typeface="Helvetica" pitchFamily="2" charset="0"/>
              </a:rPr>
              <a:t>14</a:t>
            </a:r>
            <a:endParaRPr lang="it-IT" sz="1100" dirty="0">
              <a:solidFill>
                <a:srgbClr val="8BA0B3"/>
              </a:solidFill>
              <a:latin typeface="Helvetica" pitchFamily="2" charset="0"/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5F9BD02D-8C79-47C1-8B58-C57333D2BBF7}"/>
              </a:ext>
            </a:extLst>
          </p:cNvPr>
          <p:cNvSpPr txBox="1"/>
          <p:nvPr/>
        </p:nvSpPr>
        <p:spPr>
          <a:xfrm>
            <a:off x="1159279" y="937163"/>
            <a:ext cx="6825442" cy="590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354451"/>
                </a:solidFill>
                <a:latin typeface="Helvetica" pitchFamily="2" charset="0"/>
              </a:rPr>
              <a:t>During the training, two </a:t>
            </a:r>
            <a:r>
              <a:rPr lang="en-US" sz="1400" i="1" dirty="0">
                <a:solidFill>
                  <a:srgbClr val="354451"/>
                </a:solidFill>
                <a:latin typeface="Helvetica" pitchFamily="2" charset="0"/>
              </a:rPr>
              <a:t>metrics</a:t>
            </a:r>
            <a:r>
              <a:rPr lang="en-US" sz="1400" dirty="0">
                <a:solidFill>
                  <a:srgbClr val="354451"/>
                </a:solidFill>
                <a:latin typeface="Helvetica" pitchFamily="2" charset="0"/>
              </a:rPr>
              <a:t> were used to compute the </a:t>
            </a:r>
            <a:r>
              <a:rPr lang="en-US" sz="1400" i="1" dirty="0">
                <a:solidFill>
                  <a:srgbClr val="354451"/>
                </a:solidFill>
                <a:latin typeface="Helvetica" pitchFamily="2" charset="0"/>
              </a:rPr>
              <a:t>loss</a:t>
            </a:r>
            <a:r>
              <a:rPr lang="en-US" sz="1400" dirty="0">
                <a:solidFill>
                  <a:srgbClr val="354451"/>
                </a:solidFill>
                <a:latin typeface="Helvetica" pitchFamily="2" charset="0"/>
              </a:rPr>
              <a:t> and </a:t>
            </a:r>
            <a:r>
              <a:rPr lang="en-US" sz="1400" i="1" dirty="0">
                <a:solidFill>
                  <a:srgbClr val="354451"/>
                </a:solidFill>
                <a:latin typeface="Helvetica" pitchFamily="2" charset="0"/>
              </a:rPr>
              <a:t>validation loss</a:t>
            </a:r>
            <a:r>
              <a:rPr lang="en-US" sz="1400" dirty="0">
                <a:solidFill>
                  <a:srgbClr val="354451"/>
                </a:solidFill>
                <a:latin typeface="Helvetica" pitchFamily="2" charset="0"/>
              </a:rPr>
              <a:t>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354451"/>
                </a:solidFill>
                <a:latin typeface="Helvetica" pitchFamily="2" charset="0"/>
              </a:rPr>
              <a:t>F1 score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377755A1-C4B2-4EA1-ADED-D2C71BF408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7221" y="1708382"/>
            <a:ext cx="7212358" cy="2079454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E505DFAE-BA9F-49ED-8C9A-C03D35B90C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7915" y="3919247"/>
            <a:ext cx="2749904" cy="628747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3A1B9B7F-5F91-4D66-A470-171C7D3B5F15}"/>
              </a:ext>
            </a:extLst>
          </p:cNvPr>
          <p:cNvSpPr txBox="1"/>
          <p:nvPr/>
        </p:nvSpPr>
        <p:spPr>
          <a:xfrm>
            <a:off x="4717915" y="1145249"/>
            <a:ext cx="3588855" cy="698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354451"/>
                </a:solidFill>
                <a:latin typeface="Helvetica" pitchFamily="2" charset="0"/>
              </a:rPr>
              <a:t>Intersection over Union</a:t>
            </a:r>
            <a:r>
              <a:rPr lang="en-US" sz="1400" dirty="0">
                <a:solidFill>
                  <a:srgbClr val="354451"/>
                </a:solidFill>
                <a:latin typeface="Helvetica" pitchFamily="2" charset="0"/>
              </a:rPr>
              <a:t> (</a:t>
            </a:r>
            <a:r>
              <a:rPr lang="en-US" sz="1400" i="1" dirty="0" err="1">
                <a:solidFill>
                  <a:srgbClr val="354451"/>
                </a:solidFill>
                <a:latin typeface="Helvetica" pitchFamily="2" charset="0"/>
              </a:rPr>
              <a:t>IoU</a:t>
            </a:r>
            <a:r>
              <a:rPr lang="en-US" sz="1400" dirty="0">
                <a:solidFill>
                  <a:srgbClr val="354451"/>
                </a:solidFill>
                <a:latin typeface="Helvetica" pitchFamily="2" charset="0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sz="1400" dirty="0">
              <a:solidFill>
                <a:srgbClr val="354451"/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42668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248">
            <a:extLst>
              <a:ext uri="{FF2B5EF4-FFF2-40B4-BE49-F238E27FC236}">
                <a16:creationId xmlns:a16="http://schemas.microsoft.com/office/drawing/2014/main" id="{D9FB0127-5352-FF43-A14B-001069C1DEC7}"/>
              </a:ext>
            </a:extLst>
          </p:cNvPr>
          <p:cNvSpPr/>
          <p:nvPr/>
        </p:nvSpPr>
        <p:spPr>
          <a:xfrm>
            <a:off x="350850" y="449163"/>
            <a:ext cx="7311822" cy="307777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 anchor="ctr">
            <a:spAutoFit/>
          </a:bodyPr>
          <a:lstStyle/>
          <a:p>
            <a:pPr>
              <a:defRPr sz="1800"/>
            </a:pPr>
            <a:r>
              <a:rPr lang="en-GB" sz="2000" b="1" dirty="0">
                <a:solidFill>
                  <a:srgbClr val="445B68"/>
                </a:solidFill>
                <a:latin typeface="Helvetica" pitchFamily="2" charset="0"/>
                <a:sym typeface="Myriad Pro"/>
              </a:rPr>
              <a:t>MATERIALS AND METHODS – Training </a:t>
            </a:r>
            <a:endParaRPr lang="en-NZ" sz="2000" dirty="0">
              <a:solidFill>
                <a:srgbClr val="354451"/>
              </a:solidFill>
              <a:latin typeface="Helvetica" pitchFamily="2" charset="0"/>
              <a:sym typeface="Arial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B12AFC87-7626-44C3-9D2E-E3D6C39345D4}"/>
              </a:ext>
            </a:extLst>
          </p:cNvPr>
          <p:cNvSpPr txBox="1"/>
          <p:nvPr/>
        </p:nvSpPr>
        <p:spPr>
          <a:xfrm>
            <a:off x="8735439" y="4804946"/>
            <a:ext cx="4085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rgbClr val="8BA0B3"/>
                </a:solidFill>
                <a:latin typeface="Helvetica" pitchFamily="2" charset="0"/>
              </a:rPr>
              <a:t>14</a:t>
            </a:r>
            <a:endParaRPr lang="it-IT" sz="1100" dirty="0">
              <a:solidFill>
                <a:srgbClr val="8BA0B3"/>
              </a:solidFill>
              <a:latin typeface="Helvetica" pitchFamily="2" charset="0"/>
            </a:endParaRP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7056FAC6-1591-4FBE-B929-10854A999A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0831" y="910272"/>
            <a:ext cx="6458917" cy="3894674"/>
          </a:xfrm>
          <a:prstGeom prst="rect">
            <a:avLst/>
          </a:prstGeom>
        </p:spPr>
      </p:pic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BB931B52-77C9-4C48-99AD-3C7BC9ABE87A}"/>
              </a:ext>
            </a:extLst>
          </p:cNvPr>
          <p:cNvSpPr txBox="1"/>
          <p:nvPr/>
        </p:nvSpPr>
        <p:spPr>
          <a:xfrm>
            <a:off x="866605" y="1194144"/>
            <a:ext cx="7570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Bef>
                <a:spcPts val="1200"/>
              </a:spcBef>
            </a:pPr>
            <a:r>
              <a:rPr lang="en-US" sz="1600" i="1" dirty="0">
                <a:solidFill>
                  <a:srgbClr val="354451"/>
                </a:solidFill>
                <a:latin typeface="Helvetica" pitchFamily="2" charset="0"/>
              </a:rPr>
              <a:t>SSD7</a:t>
            </a:r>
            <a:endParaRPr lang="it-IT" sz="1600" i="1" dirty="0">
              <a:solidFill>
                <a:srgbClr val="354451"/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460263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248">
            <a:extLst>
              <a:ext uri="{FF2B5EF4-FFF2-40B4-BE49-F238E27FC236}">
                <a16:creationId xmlns:a16="http://schemas.microsoft.com/office/drawing/2014/main" id="{D9FB0127-5352-FF43-A14B-001069C1DEC7}"/>
              </a:ext>
            </a:extLst>
          </p:cNvPr>
          <p:cNvSpPr/>
          <p:nvPr/>
        </p:nvSpPr>
        <p:spPr>
          <a:xfrm>
            <a:off x="350850" y="449163"/>
            <a:ext cx="7311822" cy="307777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 anchor="ctr">
            <a:spAutoFit/>
          </a:bodyPr>
          <a:lstStyle/>
          <a:p>
            <a:pPr>
              <a:defRPr sz="1800"/>
            </a:pPr>
            <a:r>
              <a:rPr lang="en-GB" sz="2000" b="1" dirty="0">
                <a:solidFill>
                  <a:srgbClr val="445B68"/>
                </a:solidFill>
                <a:latin typeface="Helvetica" pitchFamily="2" charset="0"/>
                <a:sym typeface="Myriad Pro"/>
              </a:rPr>
              <a:t>MATERIALS AND METHODS – Training </a:t>
            </a:r>
            <a:endParaRPr lang="en-NZ" sz="2000" dirty="0">
              <a:solidFill>
                <a:srgbClr val="354451"/>
              </a:solidFill>
              <a:latin typeface="Helvetica" pitchFamily="2" charset="0"/>
              <a:sym typeface="Arial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B12AFC87-7626-44C3-9D2E-E3D6C39345D4}"/>
              </a:ext>
            </a:extLst>
          </p:cNvPr>
          <p:cNvSpPr txBox="1"/>
          <p:nvPr/>
        </p:nvSpPr>
        <p:spPr>
          <a:xfrm>
            <a:off x="8735439" y="4804946"/>
            <a:ext cx="4085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rgbClr val="8BA0B3"/>
                </a:solidFill>
                <a:latin typeface="Helvetica" pitchFamily="2" charset="0"/>
              </a:rPr>
              <a:t>14</a:t>
            </a:r>
            <a:endParaRPr lang="it-IT" sz="1100" dirty="0">
              <a:solidFill>
                <a:srgbClr val="8BA0B3"/>
              </a:solidFill>
              <a:latin typeface="Helvetica" pitchFamily="2" charset="0"/>
            </a:endParaRP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7056FAC6-1591-4FBE-B929-10854A999A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60831" y="934868"/>
            <a:ext cx="6458917" cy="3845482"/>
          </a:xfrm>
          <a:prstGeom prst="rect">
            <a:avLst/>
          </a:prstGeom>
        </p:spPr>
      </p:pic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BB931B52-77C9-4C48-99AD-3C7BC9ABE87A}"/>
              </a:ext>
            </a:extLst>
          </p:cNvPr>
          <p:cNvSpPr txBox="1"/>
          <p:nvPr/>
        </p:nvSpPr>
        <p:spPr>
          <a:xfrm>
            <a:off x="632299" y="1194144"/>
            <a:ext cx="9913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Bef>
                <a:spcPts val="1200"/>
              </a:spcBef>
            </a:pPr>
            <a:r>
              <a:rPr lang="en-US" sz="1600" i="1" dirty="0">
                <a:solidFill>
                  <a:srgbClr val="354451"/>
                </a:solidFill>
                <a:latin typeface="Helvetica" pitchFamily="2" charset="0"/>
              </a:rPr>
              <a:t>SSD300</a:t>
            </a:r>
            <a:endParaRPr lang="it-IT" sz="1600" i="1" dirty="0">
              <a:solidFill>
                <a:srgbClr val="354451"/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849377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248">
            <a:extLst>
              <a:ext uri="{FF2B5EF4-FFF2-40B4-BE49-F238E27FC236}">
                <a16:creationId xmlns:a16="http://schemas.microsoft.com/office/drawing/2014/main" id="{D9FB0127-5352-FF43-A14B-001069C1DEC7}"/>
              </a:ext>
            </a:extLst>
          </p:cNvPr>
          <p:cNvSpPr/>
          <p:nvPr/>
        </p:nvSpPr>
        <p:spPr>
          <a:xfrm>
            <a:off x="350850" y="449163"/>
            <a:ext cx="7311822" cy="307777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 anchor="ctr">
            <a:spAutoFit/>
          </a:bodyPr>
          <a:lstStyle/>
          <a:p>
            <a:pPr>
              <a:defRPr sz="1800"/>
            </a:pPr>
            <a:r>
              <a:rPr lang="en-GB" sz="2000" b="1" dirty="0">
                <a:solidFill>
                  <a:srgbClr val="445B68"/>
                </a:solidFill>
                <a:latin typeface="Helvetica" pitchFamily="2" charset="0"/>
                <a:sym typeface="Myriad Pro"/>
              </a:rPr>
              <a:t>MATERIALS AND METHODS – Training </a:t>
            </a:r>
            <a:endParaRPr lang="en-NZ" sz="2000" dirty="0">
              <a:solidFill>
                <a:srgbClr val="354451"/>
              </a:solidFill>
              <a:latin typeface="Helvetica" pitchFamily="2" charset="0"/>
              <a:sym typeface="Arial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B12AFC87-7626-44C3-9D2E-E3D6C39345D4}"/>
              </a:ext>
            </a:extLst>
          </p:cNvPr>
          <p:cNvSpPr txBox="1"/>
          <p:nvPr/>
        </p:nvSpPr>
        <p:spPr>
          <a:xfrm>
            <a:off x="8735439" y="4804946"/>
            <a:ext cx="4085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rgbClr val="8BA0B3"/>
                </a:solidFill>
                <a:latin typeface="Helvetica" pitchFamily="2" charset="0"/>
              </a:rPr>
              <a:t>14</a:t>
            </a:r>
            <a:endParaRPr lang="it-IT" sz="1100" dirty="0">
              <a:solidFill>
                <a:srgbClr val="8BA0B3"/>
              </a:solidFill>
              <a:latin typeface="Helvetica" pitchFamily="2" charset="0"/>
            </a:endParaRP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7056FAC6-1591-4FBE-B929-10854A999A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44656" y="934868"/>
            <a:ext cx="6291267" cy="3845482"/>
          </a:xfrm>
          <a:prstGeom prst="rect">
            <a:avLst/>
          </a:prstGeom>
        </p:spPr>
      </p:pic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BB931B52-77C9-4C48-99AD-3C7BC9ABE87A}"/>
              </a:ext>
            </a:extLst>
          </p:cNvPr>
          <p:cNvSpPr txBox="1"/>
          <p:nvPr/>
        </p:nvSpPr>
        <p:spPr>
          <a:xfrm>
            <a:off x="632299" y="1194144"/>
            <a:ext cx="9913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Bef>
                <a:spcPts val="1200"/>
              </a:spcBef>
            </a:pPr>
            <a:r>
              <a:rPr lang="en-US" sz="1600" i="1" dirty="0">
                <a:solidFill>
                  <a:srgbClr val="354451"/>
                </a:solidFill>
                <a:latin typeface="Helvetica" pitchFamily="2" charset="0"/>
              </a:rPr>
              <a:t>SSD512</a:t>
            </a:r>
            <a:endParaRPr lang="it-IT" sz="1600" i="1" dirty="0">
              <a:solidFill>
                <a:srgbClr val="354451"/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748660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248">
            <a:extLst>
              <a:ext uri="{FF2B5EF4-FFF2-40B4-BE49-F238E27FC236}">
                <a16:creationId xmlns:a16="http://schemas.microsoft.com/office/drawing/2014/main" id="{D9FB0127-5352-FF43-A14B-001069C1DEC7}"/>
              </a:ext>
            </a:extLst>
          </p:cNvPr>
          <p:cNvSpPr/>
          <p:nvPr/>
        </p:nvSpPr>
        <p:spPr>
          <a:xfrm>
            <a:off x="386019" y="409977"/>
            <a:ext cx="7311822" cy="307777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 anchor="ctr">
            <a:spAutoFit/>
          </a:bodyPr>
          <a:lstStyle/>
          <a:p>
            <a:pPr>
              <a:defRPr sz="1800"/>
            </a:pPr>
            <a:r>
              <a:rPr lang="en-GB" sz="2000" b="1" dirty="0">
                <a:solidFill>
                  <a:srgbClr val="445B68"/>
                </a:solidFill>
                <a:latin typeface="Helvetica" pitchFamily="2" charset="0"/>
                <a:sym typeface="Myriad Pro"/>
              </a:rPr>
              <a:t>OUTLINE</a:t>
            </a:r>
          </a:p>
        </p:txBody>
      </p:sp>
      <p:sp>
        <p:nvSpPr>
          <p:cNvPr id="6" name="Google Shape;380;p30">
            <a:extLst>
              <a:ext uri="{FF2B5EF4-FFF2-40B4-BE49-F238E27FC236}">
                <a16:creationId xmlns:a16="http://schemas.microsoft.com/office/drawing/2014/main" id="{5620D8AA-E25A-8C4D-B5E0-BE790FBF48F8}"/>
              </a:ext>
            </a:extLst>
          </p:cNvPr>
          <p:cNvSpPr/>
          <p:nvPr/>
        </p:nvSpPr>
        <p:spPr>
          <a:xfrm>
            <a:off x="246887" y="865710"/>
            <a:ext cx="4325113" cy="3412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285750" lvl="0" indent="-285750" algn="just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354451"/>
                </a:solidFill>
                <a:latin typeface="Helvetica" pitchFamily="2" charset="0"/>
                <a:sym typeface="Arial"/>
              </a:rPr>
              <a:t>Introduction</a:t>
            </a:r>
          </a:p>
          <a:p>
            <a:pPr marL="285750" lvl="0" indent="-285750" algn="just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it-IT" sz="1600" dirty="0">
                <a:solidFill>
                  <a:srgbClr val="354451"/>
                </a:solidFill>
                <a:latin typeface="Helvetica" pitchFamily="2" charset="0"/>
                <a:sym typeface="Arial"/>
              </a:rPr>
              <a:t>State of Art</a:t>
            </a:r>
          </a:p>
          <a:p>
            <a:pPr lvl="0" algn="just">
              <a:spcBef>
                <a:spcPts val="1200"/>
              </a:spcBef>
            </a:pPr>
            <a:endParaRPr lang="it-IT" sz="1600" dirty="0">
              <a:solidFill>
                <a:srgbClr val="354451"/>
              </a:solidFill>
              <a:latin typeface="Helvetica" pitchFamily="2" charset="0"/>
              <a:sym typeface="Arial"/>
            </a:endParaRPr>
          </a:p>
          <a:p>
            <a:pPr lvl="0" algn="just">
              <a:spcBef>
                <a:spcPts val="1200"/>
              </a:spcBef>
            </a:pPr>
            <a:endParaRPr lang="it-IT" sz="1600" dirty="0">
              <a:solidFill>
                <a:srgbClr val="354451"/>
              </a:solidFill>
              <a:latin typeface="Helvetica" pitchFamily="2" charset="0"/>
              <a:sym typeface="Arial"/>
            </a:endParaRPr>
          </a:p>
          <a:p>
            <a:pPr lvl="0" algn="just">
              <a:spcBef>
                <a:spcPts val="1200"/>
              </a:spcBef>
            </a:pPr>
            <a:endParaRPr lang="it-IT" sz="1600" dirty="0">
              <a:solidFill>
                <a:srgbClr val="354451"/>
              </a:solidFill>
              <a:latin typeface="Helvetica" pitchFamily="2" charset="0"/>
              <a:sym typeface="Arial"/>
            </a:endParaRPr>
          </a:p>
          <a:p>
            <a:pPr marL="285750" lvl="0" indent="-285750" algn="just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354451"/>
                </a:solidFill>
                <a:latin typeface="Helvetica" pitchFamily="2" charset="0"/>
                <a:sym typeface="Arial"/>
              </a:rPr>
              <a:t>Materials</a:t>
            </a:r>
            <a:r>
              <a:rPr lang="it-IT" sz="1600" dirty="0">
                <a:solidFill>
                  <a:srgbClr val="354451"/>
                </a:solidFill>
                <a:latin typeface="Helvetica" pitchFamily="2" charset="0"/>
                <a:sym typeface="Arial"/>
              </a:rPr>
              <a:t> and </a:t>
            </a:r>
            <a:r>
              <a:rPr lang="en-NZ" sz="1600" dirty="0">
                <a:solidFill>
                  <a:srgbClr val="354451"/>
                </a:solidFill>
                <a:latin typeface="Helvetica" pitchFamily="2" charset="0"/>
                <a:sym typeface="Arial"/>
              </a:rPr>
              <a:t>Methods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856AB14-D7D6-47B2-A14F-7110D33DEBAC}"/>
              </a:ext>
            </a:extLst>
          </p:cNvPr>
          <p:cNvSpPr txBox="1"/>
          <p:nvPr/>
        </p:nvSpPr>
        <p:spPr>
          <a:xfrm>
            <a:off x="548982" y="1757104"/>
            <a:ext cx="3241141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just" defTabSz="4572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+mj-lt"/>
              <a:buAutoNum type="romanLcPeriod"/>
              <a:tabLst/>
              <a:defRPr/>
            </a:pPr>
            <a:r>
              <a:rPr kumimoji="0" lang="en-GB" sz="1100" b="0" i="0" u="none" strike="noStrike" kern="1200" cap="none" spc="0" normalizeH="0" baseline="0" noProof="1">
                <a:ln>
                  <a:noFill/>
                </a:ln>
                <a:solidFill>
                  <a:srgbClr val="354451"/>
                </a:solidFill>
                <a:effectLst/>
                <a:uLnTx/>
                <a:uFillTx/>
                <a:latin typeface="Helvetica" pitchFamily="2" charset="0"/>
                <a:ea typeface="+mn-ea"/>
                <a:cs typeface="+mn-cs"/>
                <a:sym typeface="Arial"/>
              </a:rPr>
              <a:t>Person Detection</a:t>
            </a:r>
          </a:p>
          <a:p>
            <a:pPr marL="285750" marR="0" lvl="0" indent="-285750" algn="just" defTabSz="4572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+mj-lt"/>
              <a:buAutoNum type="romanLcPeriod"/>
              <a:tabLst/>
              <a:defRPr/>
            </a:pPr>
            <a:r>
              <a:rPr kumimoji="0" lang="it-IT" sz="1100" b="0" i="0" u="none" strike="noStrike" kern="1200" cap="none" spc="0" normalizeH="0" baseline="0" noProof="0" dirty="0">
                <a:ln>
                  <a:noFill/>
                </a:ln>
                <a:solidFill>
                  <a:srgbClr val="354451"/>
                </a:solidFill>
                <a:effectLst/>
                <a:uLnTx/>
                <a:uFillTx/>
                <a:latin typeface="Helvetica" pitchFamily="2" charset="0"/>
                <a:ea typeface="+mn-ea"/>
                <a:cs typeface="+mn-cs"/>
                <a:sym typeface="Arial"/>
              </a:rPr>
              <a:t>Feature based Techniques</a:t>
            </a:r>
          </a:p>
          <a:p>
            <a:pPr marL="285750" marR="0" lvl="0" indent="-285750" algn="just" defTabSz="4572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+mj-lt"/>
              <a:buAutoNum type="romanLcPeriod"/>
              <a:tabLst/>
              <a:defRPr/>
            </a:pPr>
            <a:r>
              <a:rPr kumimoji="0" lang="it-IT" sz="1100" b="0" i="0" u="none" strike="noStrike" kern="1200" cap="none" spc="0" normalizeH="0" baseline="0" noProof="0" dirty="0">
                <a:ln>
                  <a:noFill/>
                </a:ln>
                <a:solidFill>
                  <a:srgbClr val="354451"/>
                </a:solidFill>
                <a:effectLst/>
                <a:uLnTx/>
                <a:uFillTx/>
                <a:latin typeface="Helvetica" pitchFamily="2" charset="0"/>
                <a:ea typeface="+mn-ea"/>
                <a:cs typeface="+mn-cs"/>
                <a:sym typeface="Arial"/>
              </a:rPr>
              <a:t>One-stage Detectors</a:t>
            </a:r>
          </a:p>
          <a:p>
            <a:pPr marL="285750" marR="0" lvl="0" indent="-285750" algn="just" defTabSz="4572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+mj-lt"/>
              <a:buAutoNum type="romanLcPeriod"/>
              <a:tabLst/>
              <a:defRPr/>
            </a:pPr>
            <a:r>
              <a:rPr kumimoji="0" lang="it-IT" sz="1100" b="0" i="0" u="none" strike="noStrike" kern="1200" cap="none" spc="0" normalizeH="0" baseline="0" noProof="0" dirty="0">
                <a:ln>
                  <a:noFill/>
                </a:ln>
                <a:solidFill>
                  <a:srgbClr val="354451"/>
                </a:solidFill>
                <a:effectLst/>
                <a:uLnTx/>
                <a:uFillTx/>
                <a:latin typeface="Helvetica" pitchFamily="2" charset="0"/>
                <a:ea typeface="+mn-ea"/>
                <a:cs typeface="+mn-cs"/>
                <a:sym typeface="Arial"/>
              </a:rPr>
              <a:t>Single-shot Detectors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C5E69E4F-C299-4DCE-B17B-6527FB52D293}"/>
              </a:ext>
            </a:extLst>
          </p:cNvPr>
          <p:cNvSpPr txBox="1"/>
          <p:nvPr/>
        </p:nvSpPr>
        <p:spPr>
          <a:xfrm>
            <a:off x="548982" y="3368620"/>
            <a:ext cx="1606990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just" defTabSz="4572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+mj-lt"/>
              <a:buAutoNum type="romanLcPeriod"/>
              <a:tabLst/>
              <a:defRPr/>
            </a:pPr>
            <a:r>
              <a:rPr lang="en-GB" sz="1100" noProof="1">
                <a:solidFill>
                  <a:srgbClr val="354451"/>
                </a:solidFill>
                <a:latin typeface="Helvetica" pitchFamily="2" charset="0"/>
                <a:sym typeface="Arial"/>
              </a:rPr>
              <a:t>Labelling</a:t>
            </a:r>
            <a:endParaRPr kumimoji="0" lang="en-GB" sz="1100" b="0" i="0" u="none" strike="noStrike" kern="1200" cap="none" spc="0" normalizeH="0" baseline="0" noProof="1">
              <a:ln>
                <a:noFill/>
              </a:ln>
              <a:solidFill>
                <a:srgbClr val="354451"/>
              </a:solidFill>
              <a:effectLst/>
              <a:uLnTx/>
              <a:uFillTx/>
              <a:latin typeface="Helvetica" pitchFamily="2" charset="0"/>
              <a:ea typeface="+mn-ea"/>
              <a:cs typeface="+mn-cs"/>
              <a:sym typeface="Arial"/>
            </a:endParaRPr>
          </a:p>
          <a:p>
            <a:pPr marL="285750" marR="0" lvl="0" indent="-285750" algn="just" defTabSz="4572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+mj-lt"/>
              <a:buAutoNum type="romanLcPeriod"/>
              <a:tabLst/>
              <a:defRPr/>
            </a:pPr>
            <a:r>
              <a:rPr kumimoji="0" lang="it-IT" sz="1100" b="0" i="0" u="none" strike="noStrike" kern="1200" cap="none" spc="0" normalizeH="0" baseline="0" noProof="0" dirty="0">
                <a:ln>
                  <a:noFill/>
                </a:ln>
                <a:solidFill>
                  <a:srgbClr val="354451"/>
                </a:solidFill>
                <a:effectLst/>
                <a:uLnTx/>
                <a:uFillTx/>
                <a:latin typeface="Helvetica" pitchFamily="2" charset="0"/>
                <a:ea typeface="+mn-ea"/>
                <a:cs typeface="+mn-cs"/>
                <a:sym typeface="Arial"/>
              </a:rPr>
              <a:t>Training</a:t>
            </a:r>
          </a:p>
          <a:p>
            <a:pPr marL="285750" marR="0" lvl="0" indent="-285750" algn="just" defTabSz="4572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+mj-lt"/>
              <a:buAutoNum type="romanLcPeriod"/>
              <a:tabLst/>
              <a:defRPr/>
            </a:pPr>
            <a:r>
              <a:rPr kumimoji="0" lang="it-IT" sz="1100" b="0" i="0" u="none" strike="noStrike" kern="1200" cap="none" spc="0" normalizeH="0" baseline="0" noProof="0" dirty="0">
                <a:ln>
                  <a:noFill/>
                </a:ln>
                <a:solidFill>
                  <a:srgbClr val="354451"/>
                </a:solidFill>
                <a:effectLst/>
                <a:uLnTx/>
                <a:uFillTx/>
                <a:latin typeface="Helvetica" pitchFamily="2" charset="0"/>
                <a:ea typeface="+mn-ea"/>
                <a:cs typeface="+mn-cs"/>
                <a:sym typeface="Arial"/>
              </a:rPr>
              <a:t>Evaluation </a:t>
            </a:r>
          </a:p>
          <a:p>
            <a:pPr marL="285750" marR="0" lvl="0" indent="-285750" algn="just" defTabSz="4572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+mj-lt"/>
              <a:buAutoNum type="romanLcPeriod"/>
              <a:tabLst/>
              <a:defRPr/>
            </a:pPr>
            <a:r>
              <a:rPr kumimoji="0" lang="it-IT" sz="1100" b="0" i="0" u="none" strike="noStrike" kern="1200" cap="none" spc="0" normalizeH="0" baseline="0" noProof="0" dirty="0">
                <a:ln>
                  <a:noFill/>
                </a:ln>
                <a:solidFill>
                  <a:srgbClr val="354451"/>
                </a:solidFill>
                <a:effectLst/>
                <a:uLnTx/>
                <a:uFillTx/>
                <a:latin typeface="Helvetica" pitchFamily="2" charset="0"/>
                <a:ea typeface="+mn-ea"/>
                <a:cs typeface="+mn-cs"/>
                <a:sym typeface="Arial"/>
              </a:rPr>
              <a:t>Fine Tuning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B6AD8D1B-A9A8-4613-AF6B-9CF61EABC0C6}"/>
              </a:ext>
            </a:extLst>
          </p:cNvPr>
          <p:cNvSpPr txBox="1"/>
          <p:nvPr/>
        </p:nvSpPr>
        <p:spPr>
          <a:xfrm>
            <a:off x="4572000" y="1018440"/>
            <a:ext cx="457200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 algn="just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354451"/>
                </a:solidFill>
                <a:latin typeface="Helvetica" pitchFamily="2" charset="0"/>
                <a:sym typeface="Arial"/>
              </a:rPr>
              <a:t>Results</a:t>
            </a:r>
            <a:r>
              <a:rPr lang="it-IT" sz="1600" dirty="0">
                <a:solidFill>
                  <a:srgbClr val="354451"/>
                </a:solidFill>
                <a:latin typeface="Helvetica" pitchFamily="2" charset="0"/>
                <a:sym typeface="Arial"/>
              </a:rPr>
              <a:t> and </a:t>
            </a:r>
            <a:r>
              <a:rPr lang="en-GB" sz="1600" dirty="0">
                <a:solidFill>
                  <a:srgbClr val="354451"/>
                </a:solidFill>
                <a:latin typeface="Helvetica" pitchFamily="2" charset="0"/>
                <a:sym typeface="Arial"/>
              </a:rPr>
              <a:t>Discussions</a:t>
            </a:r>
          </a:p>
          <a:p>
            <a:pPr marL="285750" lvl="0" indent="-285750" algn="just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SG" sz="1600" dirty="0">
                <a:solidFill>
                  <a:srgbClr val="354451"/>
                </a:solidFill>
                <a:latin typeface="Helvetica" pitchFamily="2" charset="0"/>
                <a:sym typeface="Arial"/>
              </a:rPr>
              <a:t>Conclusion</a:t>
            </a:r>
            <a:r>
              <a:rPr lang="it-IT" sz="1600" dirty="0">
                <a:solidFill>
                  <a:srgbClr val="354451"/>
                </a:solidFill>
                <a:latin typeface="Helvetica" pitchFamily="2" charset="0"/>
                <a:sym typeface="Arial"/>
              </a:rPr>
              <a:t> and Future Works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6706F6D1-4087-40BF-A96E-7333D15DE8D8}"/>
              </a:ext>
            </a:extLst>
          </p:cNvPr>
          <p:cNvSpPr txBox="1"/>
          <p:nvPr/>
        </p:nvSpPr>
        <p:spPr>
          <a:xfrm>
            <a:off x="8735439" y="4804946"/>
            <a:ext cx="4085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rgbClr val="8BA0B3"/>
                </a:solidFill>
                <a:latin typeface="Helvetica" pitchFamily="2" charset="0"/>
              </a:rPr>
              <a:t>1</a:t>
            </a:r>
            <a:endParaRPr lang="it-IT" sz="1100" dirty="0">
              <a:solidFill>
                <a:srgbClr val="8BA0B3"/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39514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248">
            <a:extLst>
              <a:ext uri="{FF2B5EF4-FFF2-40B4-BE49-F238E27FC236}">
                <a16:creationId xmlns:a16="http://schemas.microsoft.com/office/drawing/2014/main" id="{D9FB0127-5352-FF43-A14B-001069C1DEC7}"/>
              </a:ext>
            </a:extLst>
          </p:cNvPr>
          <p:cNvSpPr/>
          <p:nvPr/>
        </p:nvSpPr>
        <p:spPr>
          <a:xfrm>
            <a:off x="350850" y="449163"/>
            <a:ext cx="7311822" cy="307777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 anchor="ctr">
            <a:spAutoFit/>
          </a:bodyPr>
          <a:lstStyle/>
          <a:p>
            <a:pPr>
              <a:defRPr sz="1800"/>
            </a:pPr>
            <a:r>
              <a:rPr lang="en-GB" sz="2000" b="1" dirty="0">
                <a:solidFill>
                  <a:srgbClr val="445B68"/>
                </a:solidFill>
                <a:latin typeface="Helvetica" pitchFamily="2" charset="0"/>
                <a:sym typeface="Myriad Pro"/>
              </a:rPr>
              <a:t>MATERIALS AND METHODS – Evaluate</a:t>
            </a:r>
            <a:endParaRPr lang="en-NZ" sz="2000" dirty="0">
              <a:solidFill>
                <a:srgbClr val="354451"/>
              </a:solidFill>
              <a:latin typeface="Helvetica" pitchFamily="2" charset="0"/>
              <a:sym typeface="Arial"/>
            </a:endParaRPr>
          </a:p>
        </p:txBody>
      </p:sp>
      <p:sp>
        <p:nvSpPr>
          <p:cNvPr id="6" name="Google Shape;380;p30">
            <a:extLst>
              <a:ext uri="{FF2B5EF4-FFF2-40B4-BE49-F238E27FC236}">
                <a16:creationId xmlns:a16="http://schemas.microsoft.com/office/drawing/2014/main" id="{5620D8AA-E25A-8C4D-B5E0-BE790FBF48F8}"/>
              </a:ext>
            </a:extLst>
          </p:cNvPr>
          <p:cNvSpPr/>
          <p:nvPr/>
        </p:nvSpPr>
        <p:spPr>
          <a:xfrm>
            <a:off x="360063" y="1060341"/>
            <a:ext cx="8423873" cy="3312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lvl="0" algn="just">
              <a:spcBef>
                <a:spcPts val="1200"/>
              </a:spcBef>
            </a:pPr>
            <a:endParaRPr lang="en-US" sz="1600" dirty="0">
              <a:solidFill>
                <a:srgbClr val="354451"/>
              </a:solidFill>
              <a:latin typeface="Helvetica" pitchFamily="2" charset="0"/>
              <a:sym typeface="Arial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32870C51-2533-4A2F-9073-21D3DF1049EC}"/>
              </a:ext>
            </a:extLst>
          </p:cNvPr>
          <p:cNvSpPr txBox="1"/>
          <p:nvPr/>
        </p:nvSpPr>
        <p:spPr>
          <a:xfrm>
            <a:off x="916088" y="873131"/>
            <a:ext cx="73118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Bef>
                <a:spcPts val="1200"/>
              </a:spcBef>
            </a:pPr>
            <a:r>
              <a:rPr lang="en-US" sz="1600" dirty="0">
                <a:solidFill>
                  <a:srgbClr val="354451"/>
                </a:solidFill>
                <a:latin typeface="Helvetica" pitchFamily="2" charset="0"/>
              </a:rPr>
              <a:t>The metrics used for the evaluation are </a:t>
            </a:r>
            <a:r>
              <a:rPr lang="en-US" sz="1600" b="1" dirty="0">
                <a:solidFill>
                  <a:srgbClr val="354451"/>
                </a:solidFill>
                <a:latin typeface="Helvetica" pitchFamily="2" charset="0"/>
              </a:rPr>
              <a:t>AP</a:t>
            </a:r>
            <a:r>
              <a:rPr lang="en-US" sz="1600" dirty="0">
                <a:solidFill>
                  <a:srgbClr val="354451"/>
                </a:solidFill>
                <a:latin typeface="Helvetica" pitchFamily="2" charset="0"/>
              </a:rPr>
              <a:t> (</a:t>
            </a:r>
            <a:r>
              <a:rPr lang="en-US" sz="1600" i="1" dirty="0">
                <a:solidFill>
                  <a:srgbClr val="354451"/>
                </a:solidFill>
                <a:latin typeface="Helvetica" pitchFamily="2" charset="0"/>
              </a:rPr>
              <a:t>Average Precision</a:t>
            </a:r>
            <a:r>
              <a:rPr lang="en-US" sz="1600" dirty="0">
                <a:solidFill>
                  <a:srgbClr val="354451"/>
                </a:solidFill>
                <a:latin typeface="Helvetica" pitchFamily="2" charset="0"/>
              </a:rPr>
              <a:t>), </a:t>
            </a:r>
            <a:r>
              <a:rPr lang="en-US" sz="1600" b="1" dirty="0">
                <a:solidFill>
                  <a:srgbClr val="354451"/>
                </a:solidFill>
                <a:latin typeface="Helvetica" pitchFamily="2" charset="0"/>
              </a:rPr>
              <a:t>Recall </a:t>
            </a:r>
            <a:r>
              <a:rPr lang="en-US" sz="1600" dirty="0">
                <a:solidFill>
                  <a:srgbClr val="354451"/>
                </a:solidFill>
                <a:latin typeface="Helvetica" pitchFamily="2" charset="0"/>
              </a:rPr>
              <a:t>and </a:t>
            </a:r>
            <a:r>
              <a:rPr lang="en-US" sz="1600" b="1" dirty="0" err="1">
                <a:solidFill>
                  <a:srgbClr val="354451"/>
                </a:solidFill>
                <a:latin typeface="Helvetica" pitchFamily="2" charset="0"/>
              </a:rPr>
              <a:t>IoU</a:t>
            </a:r>
            <a:r>
              <a:rPr lang="en-US" sz="1600" dirty="0">
                <a:solidFill>
                  <a:srgbClr val="354451"/>
                </a:solidFill>
                <a:latin typeface="Helvetica" pitchFamily="2" charset="0"/>
              </a:rPr>
              <a:t> </a:t>
            </a:r>
            <a:r>
              <a:rPr lang="en-US" sz="1600" i="1" dirty="0">
                <a:solidFill>
                  <a:srgbClr val="354451"/>
                </a:solidFill>
                <a:latin typeface="Helvetica" pitchFamily="2" charset="0"/>
              </a:rPr>
              <a:t>(Intersection over Union).</a:t>
            </a:r>
            <a:endParaRPr lang="it-IT" sz="1600" i="1" dirty="0">
              <a:solidFill>
                <a:srgbClr val="354451"/>
              </a:solidFill>
              <a:latin typeface="Helvetica" pitchFamily="2" charset="0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0FDB816B-DF1E-4827-940C-E42C2726F011}"/>
              </a:ext>
            </a:extLst>
          </p:cNvPr>
          <p:cNvSpPr txBox="1"/>
          <p:nvPr/>
        </p:nvSpPr>
        <p:spPr>
          <a:xfrm>
            <a:off x="8735439" y="4804946"/>
            <a:ext cx="4085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rgbClr val="8BA0B3"/>
                </a:solidFill>
                <a:latin typeface="Helvetica" pitchFamily="2" charset="0"/>
              </a:rPr>
              <a:t>16</a:t>
            </a:r>
            <a:endParaRPr lang="it-IT" sz="1100" dirty="0">
              <a:solidFill>
                <a:srgbClr val="8BA0B3"/>
              </a:solidFill>
              <a:latin typeface="Helvetica" pitchFamily="2" charset="0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A376E8E4-8930-44AE-85A9-4AE59ACD0AFE}"/>
              </a:ext>
            </a:extLst>
          </p:cNvPr>
          <p:cNvSpPr txBox="1"/>
          <p:nvPr/>
        </p:nvSpPr>
        <p:spPr>
          <a:xfrm>
            <a:off x="1099226" y="2033081"/>
            <a:ext cx="694554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5400" dirty="0"/>
              <a:t>ADD IMAGES, GRAPHS OR TABLES </a:t>
            </a:r>
            <a:r>
              <a:rPr lang="it-IT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836629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248">
            <a:extLst>
              <a:ext uri="{FF2B5EF4-FFF2-40B4-BE49-F238E27FC236}">
                <a16:creationId xmlns:a16="http://schemas.microsoft.com/office/drawing/2014/main" id="{D9FB0127-5352-FF43-A14B-001069C1DEC7}"/>
              </a:ext>
            </a:extLst>
          </p:cNvPr>
          <p:cNvSpPr/>
          <p:nvPr/>
        </p:nvSpPr>
        <p:spPr>
          <a:xfrm>
            <a:off x="350850" y="449163"/>
            <a:ext cx="7311822" cy="307777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 anchor="ctr">
            <a:spAutoFit/>
          </a:bodyPr>
          <a:lstStyle/>
          <a:p>
            <a:pPr>
              <a:defRPr sz="1800"/>
            </a:pPr>
            <a:r>
              <a:rPr lang="en-GB" sz="2000" b="1" dirty="0">
                <a:solidFill>
                  <a:srgbClr val="445B68"/>
                </a:solidFill>
                <a:latin typeface="Helvetica" pitchFamily="2" charset="0"/>
                <a:sym typeface="Myriad Pro"/>
              </a:rPr>
              <a:t>MATERIALS AND METHODS – Fine Tuning</a:t>
            </a:r>
            <a:endParaRPr lang="en-NZ" sz="2000" dirty="0">
              <a:solidFill>
                <a:srgbClr val="354451"/>
              </a:solidFill>
              <a:latin typeface="Helvetica" pitchFamily="2" charset="0"/>
              <a:sym typeface="Arial"/>
            </a:endParaRPr>
          </a:p>
        </p:txBody>
      </p:sp>
      <p:sp>
        <p:nvSpPr>
          <p:cNvPr id="6" name="Google Shape;380;p30">
            <a:extLst>
              <a:ext uri="{FF2B5EF4-FFF2-40B4-BE49-F238E27FC236}">
                <a16:creationId xmlns:a16="http://schemas.microsoft.com/office/drawing/2014/main" id="{5620D8AA-E25A-8C4D-B5E0-BE790FBF48F8}"/>
              </a:ext>
            </a:extLst>
          </p:cNvPr>
          <p:cNvSpPr/>
          <p:nvPr/>
        </p:nvSpPr>
        <p:spPr>
          <a:xfrm>
            <a:off x="360063" y="1060341"/>
            <a:ext cx="8423873" cy="3312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lvl="0" algn="just">
              <a:spcBef>
                <a:spcPts val="1200"/>
              </a:spcBef>
            </a:pPr>
            <a:endParaRPr lang="en-US" sz="1600" dirty="0">
              <a:solidFill>
                <a:srgbClr val="354451"/>
              </a:solidFill>
              <a:latin typeface="Helvetica" pitchFamily="2" charset="0"/>
              <a:sym typeface="Arial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32870C51-2533-4A2F-9073-21D3DF1049EC}"/>
              </a:ext>
            </a:extLst>
          </p:cNvPr>
          <p:cNvSpPr txBox="1"/>
          <p:nvPr/>
        </p:nvSpPr>
        <p:spPr>
          <a:xfrm>
            <a:off x="384035" y="977824"/>
            <a:ext cx="83759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Bef>
                <a:spcPts val="1200"/>
              </a:spcBef>
            </a:pPr>
            <a:r>
              <a:rPr lang="en-US" sz="1600" dirty="0">
                <a:solidFill>
                  <a:srgbClr val="354451"/>
                </a:solidFill>
                <a:latin typeface="Helvetica" pitchFamily="2" charset="0"/>
              </a:rPr>
              <a:t>The SSD300 and SSD512 presented </a:t>
            </a:r>
            <a:r>
              <a:rPr lang="en-US" sz="1600" i="1" dirty="0">
                <a:solidFill>
                  <a:srgbClr val="354451"/>
                </a:solidFill>
                <a:latin typeface="Helvetica" pitchFamily="2" charset="0"/>
              </a:rPr>
              <a:t>weights</a:t>
            </a:r>
            <a:r>
              <a:rPr lang="en-US" sz="1600" dirty="0">
                <a:solidFill>
                  <a:srgbClr val="354451"/>
                </a:solidFill>
                <a:latin typeface="Helvetica" pitchFamily="2" charset="0"/>
              </a:rPr>
              <a:t> related to models already trained on the Pascal VOC 07 + 12 dataset; a </a:t>
            </a:r>
            <a:r>
              <a:rPr lang="en-US" sz="1600" b="1" dirty="0">
                <a:solidFill>
                  <a:srgbClr val="354451"/>
                </a:solidFill>
                <a:latin typeface="Helvetica" pitchFamily="2" charset="0"/>
              </a:rPr>
              <a:t>fine tuning</a:t>
            </a:r>
            <a:r>
              <a:rPr lang="en-US" sz="1600" dirty="0">
                <a:solidFill>
                  <a:srgbClr val="354451"/>
                </a:solidFill>
                <a:latin typeface="Helvetica" pitchFamily="2" charset="0"/>
              </a:rPr>
              <a:t> of the weights was made to go from 20 classes to the only &lt;</a:t>
            </a:r>
            <a:r>
              <a:rPr lang="en-US" sz="1600" b="1" dirty="0">
                <a:solidFill>
                  <a:srgbClr val="354451"/>
                </a:solidFill>
                <a:latin typeface="Helvetica" pitchFamily="2" charset="0"/>
              </a:rPr>
              <a:t>person</a:t>
            </a:r>
            <a:r>
              <a:rPr lang="en-US" sz="1600" dirty="0">
                <a:solidFill>
                  <a:srgbClr val="354451"/>
                </a:solidFill>
                <a:latin typeface="Helvetica" pitchFamily="2" charset="0"/>
              </a:rPr>
              <a:t>&gt; class.</a:t>
            </a:r>
            <a:endParaRPr lang="it-IT" sz="1600" dirty="0">
              <a:solidFill>
                <a:srgbClr val="354451"/>
              </a:solidFill>
              <a:latin typeface="Helvetica" pitchFamily="2" charset="0"/>
            </a:endParaRP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0B2AA76A-09B9-4637-923B-4A237DEBA80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299" b="48812"/>
          <a:stretch/>
        </p:blipFill>
        <p:spPr>
          <a:xfrm>
            <a:off x="5236790" y="1863902"/>
            <a:ext cx="3007064" cy="2861995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B4AFC59D-E164-44E8-8E4C-7520EBF69FEA}"/>
              </a:ext>
            </a:extLst>
          </p:cNvPr>
          <p:cNvSpPr txBox="1"/>
          <p:nvPr/>
        </p:nvSpPr>
        <p:spPr>
          <a:xfrm>
            <a:off x="5535038" y="4589740"/>
            <a:ext cx="256810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1050" dirty="0">
                <a:solidFill>
                  <a:srgbClr val="354451"/>
                </a:solidFill>
                <a:latin typeface="Helvetica" pitchFamily="2" charset="0"/>
              </a:rPr>
              <a:t>SSD300 after fine tuning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B0868DFA-76A1-4F96-9025-BAE56FEB2BB1}"/>
              </a:ext>
            </a:extLst>
          </p:cNvPr>
          <p:cNvSpPr txBox="1"/>
          <p:nvPr/>
        </p:nvSpPr>
        <p:spPr>
          <a:xfrm>
            <a:off x="8735439" y="4804946"/>
            <a:ext cx="4085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rgbClr val="8BA0B3"/>
                </a:solidFill>
                <a:latin typeface="Helvetica" pitchFamily="2" charset="0"/>
              </a:rPr>
              <a:t>15</a:t>
            </a:r>
            <a:endParaRPr lang="it-IT" sz="1100" dirty="0">
              <a:solidFill>
                <a:srgbClr val="8BA0B3"/>
              </a:solidFill>
              <a:latin typeface="Helvetica" pitchFamily="2" charset="0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6F0DD5F3-3729-47CD-A9F3-F78577AEEB2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879" b="49523"/>
          <a:stretch/>
        </p:blipFill>
        <p:spPr>
          <a:xfrm>
            <a:off x="900144" y="1806362"/>
            <a:ext cx="3010189" cy="2914183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EC3C663B-0C68-43BB-9ABF-CD17580FB37C}"/>
              </a:ext>
            </a:extLst>
          </p:cNvPr>
          <p:cNvSpPr txBox="1"/>
          <p:nvPr/>
        </p:nvSpPr>
        <p:spPr>
          <a:xfrm>
            <a:off x="1121187" y="4596689"/>
            <a:ext cx="256810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1050" dirty="0">
                <a:solidFill>
                  <a:srgbClr val="354451"/>
                </a:solidFill>
                <a:latin typeface="Helvetica" pitchFamily="2" charset="0"/>
              </a:rPr>
              <a:t>SSD300 </a:t>
            </a:r>
            <a:r>
              <a:rPr lang="it-IT" sz="1050" dirty="0" err="1">
                <a:solidFill>
                  <a:srgbClr val="354451"/>
                </a:solidFill>
                <a:latin typeface="Helvetica" pitchFamily="2" charset="0"/>
              </a:rPr>
              <a:t>trained</a:t>
            </a:r>
            <a:r>
              <a:rPr lang="it-IT" sz="1050" dirty="0">
                <a:solidFill>
                  <a:srgbClr val="354451"/>
                </a:solidFill>
                <a:latin typeface="Helvetica" pitchFamily="2" charset="0"/>
              </a:rPr>
              <a:t> from scratch</a:t>
            </a:r>
          </a:p>
        </p:txBody>
      </p:sp>
    </p:spTree>
    <p:extLst>
      <p:ext uri="{BB962C8B-B14F-4D97-AF65-F5344CB8AC3E}">
        <p14:creationId xmlns:p14="http://schemas.microsoft.com/office/powerpoint/2010/main" val="233088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248">
            <a:extLst>
              <a:ext uri="{FF2B5EF4-FFF2-40B4-BE49-F238E27FC236}">
                <a16:creationId xmlns:a16="http://schemas.microsoft.com/office/drawing/2014/main" id="{D9FB0127-5352-FF43-A14B-001069C1DEC7}"/>
              </a:ext>
            </a:extLst>
          </p:cNvPr>
          <p:cNvSpPr/>
          <p:nvPr/>
        </p:nvSpPr>
        <p:spPr>
          <a:xfrm>
            <a:off x="350850" y="449163"/>
            <a:ext cx="7311822" cy="307777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 anchor="ctr">
            <a:spAutoFit/>
          </a:bodyPr>
          <a:lstStyle/>
          <a:p>
            <a:pPr>
              <a:defRPr sz="1800"/>
            </a:pPr>
            <a:r>
              <a:rPr lang="en-GB" sz="2000" b="1" dirty="0">
                <a:solidFill>
                  <a:srgbClr val="445B68"/>
                </a:solidFill>
                <a:latin typeface="Helvetica" pitchFamily="2" charset="0"/>
                <a:sym typeface="Myriad Pro"/>
              </a:rPr>
              <a:t>TODO</a:t>
            </a:r>
            <a:endParaRPr lang="en-GB" sz="2000" dirty="0">
              <a:solidFill>
                <a:srgbClr val="354451"/>
              </a:solidFill>
              <a:latin typeface="Helvetica" pitchFamily="2" charset="0"/>
              <a:sym typeface="Arial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E23AE7C4-6677-45D3-855D-B0EA385D35B5}"/>
              </a:ext>
            </a:extLst>
          </p:cNvPr>
          <p:cNvSpPr txBox="1"/>
          <p:nvPr/>
        </p:nvSpPr>
        <p:spPr>
          <a:xfrm>
            <a:off x="913387" y="909596"/>
            <a:ext cx="408622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Sostituzione architettura VGG16 con simili (ES. Resnet50);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Continuare a fare training (se serve);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Continuare a cercare architetture ‘migliori’.</a:t>
            </a:r>
          </a:p>
        </p:txBody>
      </p:sp>
      <p:sp>
        <p:nvSpPr>
          <p:cNvPr id="3" name="Shape 248">
            <a:extLst>
              <a:ext uri="{FF2B5EF4-FFF2-40B4-BE49-F238E27FC236}">
                <a16:creationId xmlns:a16="http://schemas.microsoft.com/office/drawing/2014/main" id="{56FA09FB-E81E-4010-A3B2-5F3A1E210A1F}"/>
              </a:ext>
            </a:extLst>
          </p:cNvPr>
          <p:cNvSpPr/>
          <p:nvPr/>
        </p:nvSpPr>
        <p:spPr>
          <a:xfrm>
            <a:off x="350850" y="2756577"/>
            <a:ext cx="7311822" cy="307777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 anchor="ctr">
            <a:spAutoFit/>
          </a:bodyPr>
          <a:lstStyle/>
          <a:p>
            <a:pPr>
              <a:defRPr sz="1800"/>
            </a:pPr>
            <a:r>
              <a:rPr lang="en-GB" sz="2000" b="1" dirty="0">
                <a:solidFill>
                  <a:srgbClr val="445B68"/>
                </a:solidFill>
                <a:latin typeface="Helvetica" pitchFamily="2" charset="0"/>
                <a:sym typeface="Myriad Pro"/>
              </a:rPr>
              <a:t>PROBLEM</a:t>
            </a:r>
            <a:endParaRPr lang="en-GB" sz="2000" dirty="0">
              <a:solidFill>
                <a:srgbClr val="354451"/>
              </a:solidFill>
              <a:latin typeface="Helvetica" pitchFamily="2" charset="0"/>
              <a:sym typeface="Arial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70F9AA30-8A91-4162-90BD-424403EDC7BB}"/>
              </a:ext>
            </a:extLst>
          </p:cNvPr>
          <p:cNvSpPr txBox="1"/>
          <p:nvPr/>
        </p:nvSpPr>
        <p:spPr>
          <a:xfrm>
            <a:off x="913386" y="3217009"/>
            <a:ext cx="40862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Compute loss with </a:t>
            </a:r>
            <a:r>
              <a:rPr lang="it-IT" dirty="0" err="1"/>
              <a:t>IoU</a:t>
            </a:r>
            <a:r>
              <a:rPr lang="it-IT" dirty="0"/>
              <a:t> and F1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Order of </a:t>
            </a:r>
            <a:r>
              <a:rPr lang="it-IT" dirty="0" err="1"/>
              <a:t>pred</a:t>
            </a:r>
            <a:r>
              <a:rPr lang="it-IT" dirty="0"/>
              <a:t> boxes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SSD7 </a:t>
            </a:r>
            <a:r>
              <a:rPr lang="it-IT" dirty="0" err="1"/>
              <a:t>inf</a:t>
            </a:r>
            <a:r>
              <a:rPr lang="it-IT" dirty="0"/>
              <a:t> and </a:t>
            </a:r>
            <a:r>
              <a:rPr lang="it-IT" dirty="0" err="1"/>
              <a:t>eva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0972056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248">
            <a:extLst>
              <a:ext uri="{FF2B5EF4-FFF2-40B4-BE49-F238E27FC236}">
                <a16:creationId xmlns:a16="http://schemas.microsoft.com/office/drawing/2014/main" id="{D9FB0127-5352-FF43-A14B-001069C1DEC7}"/>
              </a:ext>
            </a:extLst>
          </p:cNvPr>
          <p:cNvSpPr/>
          <p:nvPr/>
        </p:nvSpPr>
        <p:spPr>
          <a:xfrm>
            <a:off x="2471037" y="1894641"/>
            <a:ext cx="4201926" cy="1354217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 anchor="ctr">
            <a:spAutoFit/>
          </a:bodyPr>
          <a:lstStyle/>
          <a:p>
            <a:pPr algn="ctr">
              <a:defRPr sz="1800"/>
            </a:pPr>
            <a:r>
              <a:rPr lang="en-GB" sz="4400" b="1" dirty="0">
                <a:solidFill>
                  <a:srgbClr val="445B68"/>
                </a:solidFill>
                <a:latin typeface="Helvetica" pitchFamily="2" charset="0"/>
                <a:sym typeface="Myriad Pro"/>
              </a:rPr>
              <a:t>THANKS FOR WATCHING</a:t>
            </a:r>
            <a:endParaRPr lang="en-GB" sz="4400" dirty="0">
              <a:solidFill>
                <a:srgbClr val="354451"/>
              </a:solidFill>
              <a:latin typeface="Helvetica" pitchFamily="2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819534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248">
            <a:extLst>
              <a:ext uri="{FF2B5EF4-FFF2-40B4-BE49-F238E27FC236}">
                <a16:creationId xmlns:a16="http://schemas.microsoft.com/office/drawing/2014/main" id="{D9FB0127-5352-FF43-A14B-001069C1DEC7}"/>
              </a:ext>
            </a:extLst>
          </p:cNvPr>
          <p:cNvSpPr/>
          <p:nvPr/>
        </p:nvSpPr>
        <p:spPr>
          <a:xfrm>
            <a:off x="307382" y="503971"/>
            <a:ext cx="7311822" cy="307777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 anchor="ctr">
            <a:spAutoFit/>
          </a:bodyPr>
          <a:lstStyle/>
          <a:p>
            <a:pPr>
              <a:defRPr sz="1800"/>
            </a:pPr>
            <a:r>
              <a:rPr lang="en-GB" sz="2000" b="1" dirty="0">
                <a:solidFill>
                  <a:srgbClr val="445B68"/>
                </a:solidFill>
                <a:latin typeface="Helvetica" pitchFamily="2" charset="0"/>
                <a:sym typeface="Myriad Pro"/>
              </a:rPr>
              <a:t>INTRODUCTION</a:t>
            </a:r>
            <a:endParaRPr lang="en-GB" b="1" dirty="0">
              <a:solidFill>
                <a:srgbClr val="445B68"/>
              </a:solidFill>
              <a:latin typeface="Helvetica" pitchFamily="2" charset="0"/>
              <a:sym typeface="Myriad Pro"/>
            </a:endParaRPr>
          </a:p>
        </p:txBody>
      </p:sp>
      <p:sp>
        <p:nvSpPr>
          <p:cNvPr id="6" name="Google Shape;380;p30">
            <a:extLst>
              <a:ext uri="{FF2B5EF4-FFF2-40B4-BE49-F238E27FC236}">
                <a16:creationId xmlns:a16="http://schemas.microsoft.com/office/drawing/2014/main" id="{5620D8AA-E25A-8C4D-B5E0-BE790FBF48F8}"/>
              </a:ext>
            </a:extLst>
          </p:cNvPr>
          <p:cNvSpPr/>
          <p:nvPr/>
        </p:nvSpPr>
        <p:spPr>
          <a:xfrm>
            <a:off x="608587" y="1309154"/>
            <a:ext cx="3963414" cy="2211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lvl="0" algn="just">
              <a:spcBef>
                <a:spcPts val="1200"/>
              </a:spcBef>
            </a:pPr>
            <a:r>
              <a:rPr lang="en-US" sz="1600" b="1" dirty="0">
                <a:solidFill>
                  <a:srgbClr val="354451"/>
                </a:solidFill>
                <a:latin typeface="Helvetica" pitchFamily="2" charset="0"/>
                <a:sym typeface="Arial"/>
              </a:rPr>
              <a:t>Person Detection </a:t>
            </a:r>
            <a:r>
              <a:rPr lang="en-US" sz="1600" dirty="0">
                <a:solidFill>
                  <a:srgbClr val="354451"/>
                </a:solidFill>
                <a:latin typeface="Helvetica" pitchFamily="2" charset="0"/>
                <a:sym typeface="Arial"/>
              </a:rPr>
              <a:t>from a Top-View Perspective by using most recent object detection frameworks.</a:t>
            </a:r>
          </a:p>
          <a:p>
            <a:pPr lvl="0" algn="just">
              <a:spcBef>
                <a:spcPts val="1200"/>
              </a:spcBef>
            </a:pPr>
            <a:r>
              <a:rPr lang="en-US" sz="1600" dirty="0">
                <a:solidFill>
                  <a:srgbClr val="354451"/>
                </a:solidFill>
                <a:latin typeface="Helvetica" pitchFamily="2" charset="0"/>
                <a:sym typeface="Arial"/>
              </a:rPr>
              <a:t>The </a:t>
            </a:r>
            <a:r>
              <a:rPr lang="en-US" sz="1600" b="1" dirty="0">
                <a:solidFill>
                  <a:srgbClr val="354451"/>
                </a:solidFill>
                <a:latin typeface="Helvetica" pitchFamily="2" charset="0"/>
                <a:sym typeface="Arial"/>
              </a:rPr>
              <a:t>aim</a:t>
            </a:r>
            <a:r>
              <a:rPr lang="en-US" sz="1600" dirty="0">
                <a:solidFill>
                  <a:srgbClr val="354451"/>
                </a:solidFill>
                <a:latin typeface="Helvetica" pitchFamily="2" charset="0"/>
                <a:sym typeface="Arial"/>
              </a:rPr>
              <a:t> is to build an efficient model to detect the people in the scene. The provided scenario is a retail environment.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544B721B-339A-4789-9693-6947AD506791}"/>
              </a:ext>
            </a:extLst>
          </p:cNvPr>
          <p:cNvSpPr txBox="1"/>
          <p:nvPr/>
        </p:nvSpPr>
        <p:spPr>
          <a:xfrm>
            <a:off x="8735439" y="4804946"/>
            <a:ext cx="4085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rgbClr val="8BA0B3"/>
                </a:solidFill>
                <a:latin typeface="Helvetica" pitchFamily="2" charset="0"/>
              </a:rPr>
              <a:t>2</a:t>
            </a:r>
            <a:endParaRPr lang="it-IT" sz="1100" dirty="0">
              <a:solidFill>
                <a:srgbClr val="8BA0B3"/>
              </a:solidFill>
              <a:latin typeface="Helvetica" pitchFamily="2" charset="0"/>
            </a:endParaRPr>
          </a:p>
        </p:txBody>
      </p:sp>
      <p:pic>
        <p:nvPicPr>
          <p:cNvPr id="40" name="Immagine 39" descr="Immagine che contiene interni, oggetto, mensola, uomo&#10;&#10;Descrizione generata automaticamente">
            <a:extLst>
              <a:ext uri="{FF2B5EF4-FFF2-40B4-BE49-F238E27FC236}">
                <a16:creationId xmlns:a16="http://schemas.microsoft.com/office/drawing/2014/main" id="{C8ACDD0D-14BC-44DF-B1AD-6C00589800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6864" y="1050497"/>
            <a:ext cx="3638550" cy="2728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8475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248">
            <a:extLst>
              <a:ext uri="{FF2B5EF4-FFF2-40B4-BE49-F238E27FC236}">
                <a16:creationId xmlns:a16="http://schemas.microsoft.com/office/drawing/2014/main" id="{D9FB0127-5352-FF43-A14B-001069C1DEC7}"/>
              </a:ext>
            </a:extLst>
          </p:cNvPr>
          <p:cNvSpPr/>
          <p:nvPr/>
        </p:nvSpPr>
        <p:spPr>
          <a:xfrm>
            <a:off x="307382" y="503971"/>
            <a:ext cx="7311822" cy="307777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 anchor="ctr">
            <a:spAutoFit/>
          </a:bodyPr>
          <a:lstStyle/>
          <a:p>
            <a:pPr>
              <a:defRPr sz="1800"/>
            </a:pPr>
            <a:r>
              <a:rPr lang="en-GB" sz="2000" b="1" dirty="0">
                <a:solidFill>
                  <a:srgbClr val="445B68"/>
                </a:solidFill>
                <a:latin typeface="Helvetica" pitchFamily="2" charset="0"/>
                <a:sym typeface="Myriad Pro"/>
              </a:rPr>
              <a:t>INTRODUCTION</a:t>
            </a:r>
            <a:endParaRPr lang="en-GB" b="1" dirty="0">
              <a:solidFill>
                <a:srgbClr val="445B68"/>
              </a:solidFill>
              <a:latin typeface="Helvetica" pitchFamily="2" charset="0"/>
              <a:sym typeface="Myriad Pro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4A50AFA8-3088-4BA1-9A4A-1F6ACD222D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3854" y="1128180"/>
            <a:ext cx="4645827" cy="2887140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29BE4744-14B6-4A40-9F58-8E21BB2CBC6C}"/>
              </a:ext>
            </a:extLst>
          </p:cNvPr>
          <p:cNvSpPr txBox="1"/>
          <p:nvPr/>
        </p:nvSpPr>
        <p:spPr>
          <a:xfrm>
            <a:off x="569417" y="1910030"/>
            <a:ext cx="3127094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354451"/>
                </a:solidFill>
                <a:effectLst/>
                <a:uLnTx/>
                <a:uFillTx/>
                <a:latin typeface="Helvetica" pitchFamily="2" charset="0"/>
                <a:ea typeface="+mn-ea"/>
                <a:cs typeface="+mn-cs"/>
              </a:rPr>
              <a:t>MAIN STEPS: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354451"/>
              </a:solidFill>
              <a:effectLst/>
              <a:uLnTx/>
              <a:uFillTx/>
              <a:latin typeface="Helvetica" pitchFamily="2" charset="0"/>
              <a:ea typeface="+mn-ea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54451"/>
                </a:solidFill>
                <a:effectLst/>
                <a:uLnTx/>
                <a:uFillTx/>
                <a:latin typeface="Helvetica" pitchFamily="2" charset="0"/>
                <a:ea typeface="+mn-ea"/>
                <a:cs typeface="+mn-cs"/>
              </a:rPr>
              <a:t>Definition of the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354451"/>
                </a:solidFill>
                <a:effectLst/>
                <a:uLnTx/>
                <a:uFillTx/>
                <a:latin typeface="Helvetica" pitchFamily="2" charset="0"/>
                <a:ea typeface="+mn-ea"/>
                <a:cs typeface="+mn-cs"/>
              </a:rPr>
              <a:t>Region of Interest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54451"/>
                </a:solidFill>
                <a:effectLst/>
                <a:uLnTx/>
                <a:uFillTx/>
                <a:latin typeface="Helvetica" pitchFamily="2" charset="0"/>
                <a:ea typeface="+mn-ea"/>
                <a:cs typeface="+mn-cs"/>
              </a:rPr>
              <a:t> (ROI);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54451"/>
                </a:solidFill>
                <a:effectLst/>
                <a:uLnTx/>
                <a:uFillTx/>
                <a:latin typeface="Helvetica" pitchFamily="2" charset="0"/>
                <a:ea typeface="+mn-ea"/>
                <a:cs typeface="+mn-cs"/>
              </a:rPr>
              <a:t>People localization.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544B721B-339A-4789-9693-6947AD506791}"/>
              </a:ext>
            </a:extLst>
          </p:cNvPr>
          <p:cNvSpPr txBox="1"/>
          <p:nvPr/>
        </p:nvSpPr>
        <p:spPr>
          <a:xfrm>
            <a:off x="8735439" y="4804946"/>
            <a:ext cx="4085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rgbClr val="8BA0B3"/>
                </a:solidFill>
                <a:latin typeface="Helvetica" pitchFamily="2" charset="0"/>
              </a:rPr>
              <a:t>3</a:t>
            </a:r>
            <a:endParaRPr lang="it-IT" sz="1100" dirty="0">
              <a:solidFill>
                <a:srgbClr val="8BA0B3"/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30087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248">
            <a:extLst>
              <a:ext uri="{FF2B5EF4-FFF2-40B4-BE49-F238E27FC236}">
                <a16:creationId xmlns:a16="http://schemas.microsoft.com/office/drawing/2014/main" id="{D9FB0127-5352-FF43-A14B-001069C1DEC7}"/>
              </a:ext>
            </a:extLst>
          </p:cNvPr>
          <p:cNvSpPr/>
          <p:nvPr/>
        </p:nvSpPr>
        <p:spPr>
          <a:xfrm>
            <a:off x="350850" y="449163"/>
            <a:ext cx="7311822" cy="307777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 anchor="ctr">
            <a:spAutoFit/>
          </a:bodyPr>
          <a:lstStyle/>
          <a:p>
            <a:pPr>
              <a:defRPr sz="1800"/>
            </a:pPr>
            <a:r>
              <a:rPr lang="en-GB" sz="2000" b="1" dirty="0">
                <a:solidFill>
                  <a:srgbClr val="445B68"/>
                </a:solidFill>
                <a:latin typeface="Helvetica" pitchFamily="2" charset="0"/>
                <a:sym typeface="Myriad Pro"/>
              </a:rPr>
              <a:t>STATE OF ART – Person Detection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69B19898-C821-4AF2-A8D1-DECF8AD004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816" y="823615"/>
            <a:ext cx="7858368" cy="3870722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7C087F2C-1A37-4ABA-BDC0-B1D8189F1664}"/>
              </a:ext>
            </a:extLst>
          </p:cNvPr>
          <p:cNvSpPr txBox="1"/>
          <p:nvPr/>
        </p:nvSpPr>
        <p:spPr>
          <a:xfrm>
            <a:off x="8735439" y="4804946"/>
            <a:ext cx="4085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rgbClr val="8BA0B3"/>
                </a:solidFill>
                <a:latin typeface="Helvetica" pitchFamily="2" charset="0"/>
              </a:rPr>
              <a:t>4</a:t>
            </a:r>
            <a:endParaRPr lang="it-IT" sz="1100" dirty="0">
              <a:solidFill>
                <a:srgbClr val="8BA0B3"/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41728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248">
            <a:extLst>
              <a:ext uri="{FF2B5EF4-FFF2-40B4-BE49-F238E27FC236}">
                <a16:creationId xmlns:a16="http://schemas.microsoft.com/office/drawing/2014/main" id="{D9FB0127-5352-FF43-A14B-001069C1DEC7}"/>
              </a:ext>
            </a:extLst>
          </p:cNvPr>
          <p:cNvSpPr/>
          <p:nvPr/>
        </p:nvSpPr>
        <p:spPr>
          <a:xfrm>
            <a:off x="350850" y="449163"/>
            <a:ext cx="7311822" cy="307777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 anchor="ctr">
            <a:spAutoFit/>
          </a:bodyPr>
          <a:lstStyle/>
          <a:p>
            <a:pPr>
              <a:defRPr sz="1800"/>
            </a:pPr>
            <a:r>
              <a:rPr lang="en-GB" sz="2000" b="1" dirty="0">
                <a:solidFill>
                  <a:srgbClr val="445B68"/>
                </a:solidFill>
                <a:latin typeface="Helvetica" pitchFamily="2" charset="0"/>
                <a:sym typeface="Myriad Pro"/>
              </a:rPr>
              <a:t>STATE OF ART – Person Detection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69B19898-C821-4AF2-A8D1-DECF8AD004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816" y="823615"/>
            <a:ext cx="7858368" cy="3870722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7C087F2C-1A37-4ABA-BDC0-B1D8189F1664}"/>
              </a:ext>
            </a:extLst>
          </p:cNvPr>
          <p:cNvSpPr txBox="1"/>
          <p:nvPr/>
        </p:nvSpPr>
        <p:spPr>
          <a:xfrm>
            <a:off x="8735439" y="4804946"/>
            <a:ext cx="4085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rgbClr val="8BA0B3"/>
                </a:solidFill>
                <a:latin typeface="Helvetica" pitchFamily="2" charset="0"/>
              </a:rPr>
              <a:t>4</a:t>
            </a:r>
            <a:endParaRPr lang="it-IT" sz="1100" dirty="0">
              <a:solidFill>
                <a:srgbClr val="8BA0B3"/>
              </a:solidFill>
              <a:latin typeface="Helvetica" pitchFamily="2" charset="0"/>
            </a:endParaRPr>
          </a:p>
        </p:txBody>
      </p: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7DA92B1C-8676-4F33-BDA9-6748A71B8B43}"/>
              </a:ext>
            </a:extLst>
          </p:cNvPr>
          <p:cNvSpPr/>
          <p:nvPr/>
        </p:nvSpPr>
        <p:spPr>
          <a:xfrm>
            <a:off x="768130" y="1804940"/>
            <a:ext cx="1258432" cy="2109458"/>
          </a:xfrm>
          <a:prstGeom prst="roundRect">
            <a:avLst/>
          </a:prstGeom>
          <a:solidFill>
            <a:srgbClr val="FF0000">
              <a:alpha val="9000"/>
            </a:srgbClr>
          </a:solidFill>
          <a:ln w="9525" cap="flat" cmpd="sng" algn="ctr">
            <a:solidFill>
              <a:srgbClr val="FF0000">
                <a:alpha val="50000"/>
              </a:srgb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816453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248">
            <a:extLst>
              <a:ext uri="{FF2B5EF4-FFF2-40B4-BE49-F238E27FC236}">
                <a16:creationId xmlns:a16="http://schemas.microsoft.com/office/drawing/2014/main" id="{D9FB0127-5352-FF43-A14B-001069C1DEC7}"/>
              </a:ext>
            </a:extLst>
          </p:cNvPr>
          <p:cNvSpPr/>
          <p:nvPr/>
        </p:nvSpPr>
        <p:spPr>
          <a:xfrm>
            <a:off x="350850" y="449163"/>
            <a:ext cx="7311822" cy="307777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 anchor="ctr">
            <a:spAutoFit/>
          </a:bodyPr>
          <a:lstStyle/>
          <a:p>
            <a:pPr>
              <a:defRPr sz="1800"/>
            </a:pPr>
            <a:r>
              <a:rPr lang="en-GB" sz="2000" b="1" dirty="0">
                <a:solidFill>
                  <a:srgbClr val="445B68"/>
                </a:solidFill>
                <a:latin typeface="Helvetica" pitchFamily="2" charset="0"/>
                <a:sym typeface="Myriad Pro"/>
              </a:rPr>
              <a:t>STATE OF ART – Person Detection</a:t>
            </a:r>
          </a:p>
        </p:txBody>
      </p:sp>
      <p:sp>
        <p:nvSpPr>
          <p:cNvPr id="6" name="Google Shape;380;p30">
            <a:extLst>
              <a:ext uri="{FF2B5EF4-FFF2-40B4-BE49-F238E27FC236}">
                <a16:creationId xmlns:a16="http://schemas.microsoft.com/office/drawing/2014/main" id="{5620D8AA-E25A-8C4D-B5E0-BE790FBF48F8}"/>
              </a:ext>
            </a:extLst>
          </p:cNvPr>
          <p:cNvSpPr/>
          <p:nvPr/>
        </p:nvSpPr>
        <p:spPr>
          <a:xfrm>
            <a:off x="842263" y="1405455"/>
            <a:ext cx="3516923" cy="1785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lvl="0" algn="just">
              <a:spcBef>
                <a:spcPts val="1200"/>
              </a:spcBef>
            </a:pPr>
            <a:r>
              <a:rPr lang="en-US" sz="1600" dirty="0">
                <a:solidFill>
                  <a:srgbClr val="354451"/>
                </a:solidFill>
                <a:latin typeface="Helvetica" pitchFamily="2" charset="0"/>
                <a:sym typeface="Arial"/>
              </a:rPr>
              <a:t>In </a:t>
            </a:r>
            <a:r>
              <a:rPr lang="en-US" sz="1600" b="1" dirty="0">
                <a:solidFill>
                  <a:srgbClr val="354451"/>
                </a:solidFill>
                <a:latin typeface="Helvetica" pitchFamily="2" charset="0"/>
                <a:sym typeface="Arial"/>
              </a:rPr>
              <a:t>Blob based Techniques </a:t>
            </a:r>
            <a:r>
              <a:rPr lang="en-US" sz="1600" dirty="0">
                <a:solidFill>
                  <a:srgbClr val="354451"/>
                </a:solidFill>
                <a:latin typeface="Helvetica" pitchFamily="2" charset="0"/>
                <a:sym typeface="Arial"/>
              </a:rPr>
              <a:t>a foreground image is obtained from </a:t>
            </a:r>
            <a:r>
              <a:rPr lang="en-US" sz="1600" i="1" dirty="0">
                <a:solidFill>
                  <a:srgbClr val="354451"/>
                </a:solidFill>
                <a:latin typeface="Helvetica" pitchFamily="2" charset="0"/>
                <a:sym typeface="Arial"/>
              </a:rPr>
              <a:t>background subtraction</a:t>
            </a:r>
            <a:r>
              <a:rPr lang="en-US" sz="1600" dirty="0">
                <a:solidFill>
                  <a:srgbClr val="354451"/>
                </a:solidFill>
                <a:latin typeface="Helvetica" pitchFamily="2" charset="0"/>
                <a:sym typeface="Arial"/>
              </a:rPr>
              <a:t>. Different </a:t>
            </a:r>
            <a:r>
              <a:rPr lang="en-US" sz="1600" i="1" dirty="0">
                <a:solidFill>
                  <a:srgbClr val="354451"/>
                </a:solidFill>
                <a:latin typeface="Helvetica" pitchFamily="2" charset="0"/>
                <a:sym typeface="Arial"/>
              </a:rPr>
              <a:t>pre-processing techniques </a:t>
            </a:r>
            <a:r>
              <a:rPr lang="en-US" sz="1600" dirty="0">
                <a:solidFill>
                  <a:srgbClr val="354451"/>
                </a:solidFill>
                <a:latin typeface="Helvetica" pitchFamily="2" charset="0"/>
                <a:sym typeface="Arial"/>
              </a:rPr>
              <a:t>are also used to remove noise, shadow and illumination.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110F71E9-4C6F-48E0-9335-E5FADC4020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756940"/>
            <a:ext cx="3516923" cy="3939558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DE71A07A-B7F0-4333-80FA-2D6D61E8F802}"/>
              </a:ext>
            </a:extLst>
          </p:cNvPr>
          <p:cNvSpPr txBox="1"/>
          <p:nvPr/>
        </p:nvSpPr>
        <p:spPr>
          <a:xfrm>
            <a:off x="8735439" y="4804946"/>
            <a:ext cx="4085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rgbClr val="8BA0B3"/>
                </a:solidFill>
                <a:latin typeface="Helvetica" pitchFamily="2" charset="0"/>
              </a:rPr>
              <a:t>5</a:t>
            </a:r>
            <a:endParaRPr lang="it-IT" sz="1100" dirty="0">
              <a:solidFill>
                <a:srgbClr val="8BA0B3"/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94177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248">
            <a:extLst>
              <a:ext uri="{FF2B5EF4-FFF2-40B4-BE49-F238E27FC236}">
                <a16:creationId xmlns:a16="http://schemas.microsoft.com/office/drawing/2014/main" id="{D9FB0127-5352-FF43-A14B-001069C1DEC7}"/>
              </a:ext>
            </a:extLst>
          </p:cNvPr>
          <p:cNvSpPr/>
          <p:nvPr/>
        </p:nvSpPr>
        <p:spPr>
          <a:xfrm>
            <a:off x="350850" y="449163"/>
            <a:ext cx="7311822" cy="307777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 anchor="ctr">
            <a:spAutoFit/>
          </a:bodyPr>
          <a:lstStyle/>
          <a:p>
            <a:pPr>
              <a:defRPr sz="1800"/>
            </a:pPr>
            <a:r>
              <a:rPr lang="en-GB" sz="2000" b="1" dirty="0">
                <a:solidFill>
                  <a:srgbClr val="445B68"/>
                </a:solidFill>
                <a:latin typeface="Helvetica" pitchFamily="2" charset="0"/>
                <a:sym typeface="Myriad Pro"/>
              </a:rPr>
              <a:t>STATE OF ART – Person Detection</a:t>
            </a:r>
          </a:p>
        </p:txBody>
      </p:sp>
      <p:sp>
        <p:nvSpPr>
          <p:cNvPr id="6" name="Google Shape;380;p30">
            <a:extLst>
              <a:ext uri="{FF2B5EF4-FFF2-40B4-BE49-F238E27FC236}">
                <a16:creationId xmlns:a16="http://schemas.microsoft.com/office/drawing/2014/main" id="{5620D8AA-E25A-8C4D-B5E0-BE790FBF48F8}"/>
              </a:ext>
            </a:extLst>
          </p:cNvPr>
          <p:cNvSpPr/>
          <p:nvPr/>
        </p:nvSpPr>
        <p:spPr>
          <a:xfrm>
            <a:off x="883940" y="1341443"/>
            <a:ext cx="3631865" cy="2480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lvl="0" algn="just">
              <a:spcBef>
                <a:spcPts val="1200"/>
              </a:spcBef>
            </a:pPr>
            <a:r>
              <a:rPr lang="en-US" sz="1600" dirty="0">
                <a:solidFill>
                  <a:srgbClr val="354451"/>
                </a:solidFill>
                <a:latin typeface="Helvetica" pitchFamily="2" charset="0"/>
                <a:sym typeface="Arial"/>
              </a:rPr>
              <a:t>These </a:t>
            </a:r>
            <a:r>
              <a:rPr lang="en-US" sz="1600" b="1" dirty="0">
                <a:solidFill>
                  <a:srgbClr val="354451"/>
                </a:solidFill>
                <a:latin typeface="Helvetica" pitchFamily="2" charset="0"/>
                <a:sym typeface="Arial"/>
              </a:rPr>
              <a:t>Feature based Techniques </a:t>
            </a:r>
            <a:r>
              <a:rPr lang="en-US" sz="1600" dirty="0">
                <a:solidFill>
                  <a:srgbClr val="354451"/>
                </a:solidFill>
                <a:latin typeface="Helvetica" pitchFamily="2" charset="0"/>
                <a:sym typeface="Arial"/>
              </a:rPr>
              <a:t>operate on </a:t>
            </a:r>
            <a:r>
              <a:rPr lang="en-US" sz="1600" i="1" dirty="0">
                <a:solidFill>
                  <a:srgbClr val="354451"/>
                </a:solidFill>
                <a:latin typeface="Helvetica" pitchFamily="2" charset="0"/>
                <a:sym typeface="Arial"/>
              </a:rPr>
              <a:t>features extracted </a:t>
            </a:r>
            <a:r>
              <a:rPr lang="en-US" sz="1600" dirty="0">
                <a:solidFill>
                  <a:srgbClr val="354451"/>
                </a:solidFill>
                <a:latin typeface="Helvetica" pitchFamily="2" charset="0"/>
                <a:sym typeface="Arial"/>
              </a:rPr>
              <a:t>from overhead view videos and images. </a:t>
            </a:r>
          </a:p>
          <a:p>
            <a:pPr lvl="0" algn="just">
              <a:spcBef>
                <a:spcPts val="1200"/>
              </a:spcBef>
            </a:pPr>
            <a:r>
              <a:rPr lang="en-US" sz="1600" dirty="0">
                <a:solidFill>
                  <a:srgbClr val="354451"/>
                </a:solidFill>
                <a:latin typeface="Helvetica" pitchFamily="2" charset="0"/>
                <a:sym typeface="Arial"/>
              </a:rPr>
              <a:t>The extracted features contain shape, color, texture, etc.… The images are often divided into samples for training and testing.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499B23C1-F75C-4DA0-BDCA-6E36DEFEE0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8894" y="736809"/>
            <a:ext cx="2942693" cy="3669882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8E5965CC-1954-4B83-903B-B1A1BA7AE5C3}"/>
              </a:ext>
            </a:extLst>
          </p:cNvPr>
          <p:cNvSpPr txBox="1"/>
          <p:nvPr/>
        </p:nvSpPr>
        <p:spPr>
          <a:xfrm>
            <a:off x="8735439" y="4804946"/>
            <a:ext cx="4085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rgbClr val="8BA0B3"/>
                </a:solidFill>
                <a:latin typeface="Helvetica" pitchFamily="2" charset="0"/>
              </a:rPr>
              <a:t>6</a:t>
            </a:r>
            <a:endParaRPr lang="it-IT" sz="1100" dirty="0">
              <a:solidFill>
                <a:srgbClr val="8BA0B3"/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61148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248">
            <a:extLst>
              <a:ext uri="{FF2B5EF4-FFF2-40B4-BE49-F238E27FC236}">
                <a16:creationId xmlns:a16="http://schemas.microsoft.com/office/drawing/2014/main" id="{D9FB0127-5352-FF43-A14B-001069C1DEC7}"/>
              </a:ext>
            </a:extLst>
          </p:cNvPr>
          <p:cNvSpPr/>
          <p:nvPr/>
        </p:nvSpPr>
        <p:spPr>
          <a:xfrm>
            <a:off x="350850" y="449163"/>
            <a:ext cx="7311822" cy="307777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 anchor="ctr">
            <a:spAutoFit/>
          </a:bodyPr>
          <a:lstStyle/>
          <a:p>
            <a:pPr>
              <a:defRPr sz="1800"/>
            </a:pPr>
            <a:r>
              <a:rPr lang="en-GB" sz="2000" b="1" dirty="0">
                <a:solidFill>
                  <a:srgbClr val="445B68"/>
                </a:solidFill>
                <a:latin typeface="Helvetica" pitchFamily="2" charset="0"/>
                <a:sym typeface="Myriad Pro"/>
              </a:rPr>
              <a:t>STATE OF ART – Feature based Techniques</a:t>
            </a:r>
          </a:p>
        </p:txBody>
      </p:sp>
      <p:sp>
        <p:nvSpPr>
          <p:cNvPr id="6" name="Google Shape;380;p30">
            <a:extLst>
              <a:ext uri="{FF2B5EF4-FFF2-40B4-BE49-F238E27FC236}">
                <a16:creationId xmlns:a16="http://schemas.microsoft.com/office/drawing/2014/main" id="{5620D8AA-E25A-8C4D-B5E0-BE790FBF48F8}"/>
              </a:ext>
            </a:extLst>
          </p:cNvPr>
          <p:cNvSpPr/>
          <p:nvPr/>
        </p:nvSpPr>
        <p:spPr>
          <a:xfrm>
            <a:off x="578185" y="1107033"/>
            <a:ext cx="3516923" cy="29294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lvl="0" algn="just">
              <a:spcBef>
                <a:spcPts val="1200"/>
              </a:spcBef>
            </a:pPr>
            <a:r>
              <a:rPr lang="en-US" sz="1600" b="1" dirty="0">
                <a:solidFill>
                  <a:srgbClr val="354451"/>
                </a:solidFill>
                <a:latin typeface="Helvetica" pitchFamily="2" charset="0"/>
                <a:sym typeface="Arial"/>
              </a:rPr>
              <a:t>Two-stage Detectors </a:t>
            </a:r>
            <a:r>
              <a:rPr lang="en-US" sz="1600" dirty="0">
                <a:solidFill>
                  <a:srgbClr val="354451"/>
                </a:solidFill>
                <a:latin typeface="Helvetica" pitchFamily="2" charset="0"/>
                <a:sym typeface="Arial"/>
              </a:rPr>
              <a:t>(R-CNN, Faster R-CNN, etc..) use a </a:t>
            </a:r>
            <a:r>
              <a:rPr lang="en-US" sz="1600" i="1" dirty="0">
                <a:solidFill>
                  <a:srgbClr val="354451"/>
                </a:solidFill>
                <a:latin typeface="Helvetica" pitchFamily="2" charset="0"/>
                <a:sym typeface="Arial"/>
              </a:rPr>
              <a:t>Region Proposal Network</a:t>
            </a:r>
            <a:r>
              <a:rPr lang="en-US" sz="1600" dirty="0">
                <a:solidFill>
                  <a:srgbClr val="354451"/>
                </a:solidFill>
                <a:latin typeface="Helvetica" pitchFamily="2" charset="0"/>
                <a:sym typeface="Arial"/>
              </a:rPr>
              <a:t> to generate regions of interests.</a:t>
            </a:r>
          </a:p>
          <a:p>
            <a:pPr lvl="0" algn="just">
              <a:spcBef>
                <a:spcPts val="1200"/>
              </a:spcBef>
            </a:pPr>
            <a:endParaRPr lang="en-US" sz="1600" dirty="0">
              <a:solidFill>
                <a:srgbClr val="354451"/>
              </a:solidFill>
              <a:latin typeface="Helvetica" pitchFamily="2" charset="0"/>
              <a:sym typeface="Arial"/>
            </a:endParaRPr>
          </a:p>
          <a:p>
            <a:pPr lvl="0" algn="just">
              <a:spcBef>
                <a:spcPts val="1200"/>
              </a:spcBef>
            </a:pPr>
            <a:endParaRPr lang="en-US" sz="1600" dirty="0">
              <a:solidFill>
                <a:srgbClr val="354451"/>
              </a:solidFill>
              <a:latin typeface="Helvetica" pitchFamily="2" charset="0"/>
              <a:sym typeface="Arial"/>
            </a:endParaRPr>
          </a:p>
          <a:p>
            <a:pPr lvl="0" algn="just">
              <a:spcBef>
                <a:spcPts val="1200"/>
              </a:spcBef>
            </a:pPr>
            <a:r>
              <a:rPr lang="en-US" sz="1600" b="1" dirty="0">
                <a:solidFill>
                  <a:srgbClr val="354451"/>
                </a:solidFill>
                <a:latin typeface="Helvetica" pitchFamily="2" charset="0"/>
                <a:sym typeface="Arial"/>
              </a:rPr>
              <a:t>One-stage Detectors </a:t>
            </a:r>
            <a:r>
              <a:rPr lang="en-US" sz="1600" dirty="0">
                <a:solidFill>
                  <a:srgbClr val="354451"/>
                </a:solidFill>
                <a:latin typeface="Helvetica" pitchFamily="2" charset="0"/>
                <a:sym typeface="Arial"/>
              </a:rPr>
              <a:t>(YOLO, </a:t>
            </a:r>
            <a:r>
              <a:rPr lang="en-US" sz="1600" b="1" i="1" dirty="0">
                <a:solidFill>
                  <a:srgbClr val="354451"/>
                </a:solidFill>
                <a:latin typeface="Helvetica" pitchFamily="2" charset="0"/>
                <a:sym typeface="Arial"/>
              </a:rPr>
              <a:t>SSD</a:t>
            </a:r>
            <a:r>
              <a:rPr lang="en-US" sz="1600" dirty="0">
                <a:solidFill>
                  <a:srgbClr val="354451"/>
                </a:solidFill>
                <a:latin typeface="Helvetica" pitchFamily="2" charset="0"/>
                <a:sym typeface="Arial"/>
              </a:rPr>
              <a:t>, etc..) treat object detection as a </a:t>
            </a:r>
            <a:r>
              <a:rPr lang="en-US" sz="1600" i="1" dirty="0">
                <a:solidFill>
                  <a:srgbClr val="354451"/>
                </a:solidFill>
                <a:latin typeface="Helvetica" pitchFamily="2" charset="0"/>
                <a:sym typeface="Arial"/>
              </a:rPr>
              <a:t>simple regression problem</a:t>
            </a:r>
            <a:r>
              <a:rPr lang="en-US" sz="1600" dirty="0">
                <a:solidFill>
                  <a:srgbClr val="354451"/>
                </a:solidFill>
                <a:latin typeface="Helvetica" pitchFamily="2" charset="0"/>
                <a:sym typeface="Arial"/>
              </a:rPr>
              <a:t>.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4D669F83-8E12-4E15-9F7B-E88B1EDF95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0646" y="733961"/>
            <a:ext cx="4275169" cy="3675578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E8402009-8934-4E81-9694-A84C42164E7E}"/>
              </a:ext>
            </a:extLst>
          </p:cNvPr>
          <p:cNvSpPr txBox="1"/>
          <p:nvPr/>
        </p:nvSpPr>
        <p:spPr>
          <a:xfrm>
            <a:off x="8735439" y="4804946"/>
            <a:ext cx="4085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rgbClr val="8BA0B3"/>
                </a:solidFill>
                <a:latin typeface="Helvetica" pitchFamily="2" charset="0"/>
              </a:rPr>
              <a:t>7</a:t>
            </a:r>
            <a:endParaRPr lang="it-IT" sz="1100" dirty="0">
              <a:solidFill>
                <a:srgbClr val="8BA0B3"/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97914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 di Office">
  <a:themeElements>
    <a:clrScheme name="Tema di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i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i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B21CAF5201C82C43AA4DBD7D4A985E69" ma:contentTypeVersion="2" ma:contentTypeDescription="Creare un nuovo documento." ma:contentTypeScope="" ma:versionID="a29f4be9a99e4099f9ae92267c469557">
  <xsd:schema xmlns:xsd="http://www.w3.org/2001/XMLSchema" xmlns:xs="http://www.w3.org/2001/XMLSchema" xmlns:p="http://schemas.microsoft.com/office/2006/metadata/properties" xmlns:ns2="ff5a5868-af0a-410c-839e-8d12f9bbae36" targetNamespace="http://schemas.microsoft.com/office/2006/metadata/properties" ma:root="true" ma:fieldsID="32df90eafaedd9cd4569db33b34c4443" ns2:_="">
    <xsd:import namespace="ff5a5868-af0a-410c-839e-8d12f9bbae3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f5a5868-af0a-410c-839e-8d12f9bbae3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362A5FF-E67E-44E3-9BA9-F8E0EBF97208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4CC8B841-872E-4800-BFB9-FEDB56C0BE4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1C85B11-074C-4281-9838-20DFB7B07BF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f5a5868-af0a-410c-839e-8d12f9bbae3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23565</TotalTime>
  <Words>655</Words>
  <Application>Microsoft Office PowerPoint</Application>
  <PresentationFormat>Presentazione su schermo (16:9)</PresentationFormat>
  <Paragraphs>137</Paragraphs>
  <Slides>23</Slides>
  <Notes>23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23</vt:i4>
      </vt:variant>
    </vt:vector>
  </HeadingPairs>
  <TitlesOfParts>
    <vt:vector size="29" baseType="lpstr">
      <vt:lpstr>Arial</vt:lpstr>
      <vt:lpstr>Calibri</vt:lpstr>
      <vt:lpstr>Calibri Light</vt:lpstr>
      <vt:lpstr>Helvetica</vt:lpstr>
      <vt:lpstr>Wingdings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subject/>
  <dc:creator>Utente Windows</dc:creator>
  <cp:keywords/>
  <dc:description/>
  <cp:lastModifiedBy>Loisi Squarcella</cp:lastModifiedBy>
  <cp:revision>501</cp:revision>
  <dcterms:created xsi:type="dcterms:W3CDTF">2017-10-21T12:12:37Z</dcterms:created>
  <dcterms:modified xsi:type="dcterms:W3CDTF">2020-07-03T08:03:21Z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0x010100B21CAF5201C82C43AA4DBD7D4A985E69</vt:lpwstr>
  </property>
</Properties>
</file>